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375F9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375F9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375F9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322843" y="396783"/>
            <a:ext cx="489128" cy="6576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57200" y="923925"/>
            <a:ext cx="7699375" cy="92075"/>
          </a:xfrm>
          <a:custGeom>
            <a:avLst/>
            <a:gdLst/>
            <a:ahLst/>
            <a:cxnLst/>
            <a:rect l="l" t="t" r="r" b="b"/>
            <a:pathLst>
              <a:path w="7699375" h="92075">
                <a:moveTo>
                  <a:pt x="7698994" y="0"/>
                </a:moveTo>
                <a:lnTo>
                  <a:pt x="0" y="0"/>
                </a:lnTo>
                <a:lnTo>
                  <a:pt x="0" y="92075"/>
                </a:lnTo>
                <a:lnTo>
                  <a:pt x="7698994" y="92075"/>
                </a:lnTo>
                <a:lnTo>
                  <a:pt x="7698994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333867" y="6126162"/>
            <a:ext cx="467359" cy="467359"/>
          </a:xfrm>
          <a:custGeom>
            <a:avLst/>
            <a:gdLst/>
            <a:ahLst/>
            <a:cxnLst/>
            <a:rect l="l" t="t" r="r" b="b"/>
            <a:pathLst>
              <a:path w="467359" h="467359">
                <a:moveTo>
                  <a:pt x="0" y="233591"/>
                </a:moveTo>
                <a:lnTo>
                  <a:pt x="4748" y="186514"/>
                </a:lnTo>
                <a:lnTo>
                  <a:pt x="18367" y="142667"/>
                </a:lnTo>
                <a:lnTo>
                  <a:pt x="39915" y="102989"/>
                </a:lnTo>
                <a:lnTo>
                  <a:pt x="68452" y="68418"/>
                </a:lnTo>
                <a:lnTo>
                  <a:pt x="103038" y="39894"/>
                </a:lnTo>
                <a:lnTo>
                  <a:pt x="142732" y="18357"/>
                </a:lnTo>
                <a:lnTo>
                  <a:pt x="186592" y="4745"/>
                </a:lnTo>
                <a:lnTo>
                  <a:pt x="233679" y="0"/>
                </a:lnTo>
                <a:lnTo>
                  <a:pt x="280761" y="4745"/>
                </a:lnTo>
                <a:lnTo>
                  <a:pt x="324608" y="18357"/>
                </a:lnTo>
                <a:lnTo>
                  <a:pt x="364281" y="39894"/>
                </a:lnTo>
                <a:lnTo>
                  <a:pt x="398843" y="68418"/>
                </a:lnTo>
                <a:lnTo>
                  <a:pt x="427357" y="102989"/>
                </a:lnTo>
                <a:lnTo>
                  <a:pt x="448885" y="142667"/>
                </a:lnTo>
                <a:lnTo>
                  <a:pt x="462489" y="186514"/>
                </a:lnTo>
                <a:lnTo>
                  <a:pt x="467232" y="233591"/>
                </a:lnTo>
                <a:lnTo>
                  <a:pt x="462489" y="280667"/>
                </a:lnTo>
                <a:lnTo>
                  <a:pt x="448885" y="324514"/>
                </a:lnTo>
                <a:lnTo>
                  <a:pt x="427357" y="364193"/>
                </a:lnTo>
                <a:lnTo>
                  <a:pt x="398843" y="398764"/>
                </a:lnTo>
                <a:lnTo>
                  <a:pt x="364281" y="427287"/>
                </a:lnTo>
                <a:lnTo>
                  <a:pt x="324608" y="448825"/>
                </a:lnTo>
                <a:lnTo>
                  <a:pt x="280761" y="462436"/>
                </a:lnTo>
                <a:lnTo>
                  <a:pt x="233679" y="467182"/>
                </a:lnTo>
                <a:lnTo>
                  <a:pt x="186592" y="462436"/>
                </a:lnTo>
                <a:lnTo>
                  <a:pt x="142732" y="448825"/>
                </a:lnTo>
                <a:lnTo>
                  <a:pt x="103038" y="427287"/>
                </a:lnTo>
                <a:lnTo>
                  <a:pt x="68452" y="398764"/>
                </a:lnTo>
                <a:lnTo>
                  <a:pt x="39915" y="364193"/>
                </a:lnTo>
                <a:lnTo>
                  <a:pt x="18367" y="324514"/>
                </a:lnTo>
                <a:lnTo>
                  <a:pt x="4748" y="280667"/>
                </a:lnTo>
                <a:lnTo>
                  <a:pt x="0" y="233591"/>
                </a:lnTo>
                <a:close/>
              </a:path>
            </a:pathLst>
          </a:custGeom>
          <a:ln w="25400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18641" y="25400"/>
            <a:ext cx="6506717" cy="756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375F9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7160" y="1065352"/>
            <a:ext cx="7129678" cy="16719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62616" y="2175833"/>
            <a:ext cx="1542351" cy="20676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07160" y="1065352"/>
            <a:ext cx="601853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3175" algn="ctr">
              <a:lnSpc>
                <a:spcPct val="100000"/>
              </a:lnSpc>
              <a:spcBef>
                <a:spcPts val="100"/>
              </a:spcBef>
            </a:pPr>
            <a:r>
              <a:rPr sz="2700" spc="-5" dirty="0"/>
              <a:t>Основные цели </a:t>
            </a:r>
            <a:r>
              <a:rPr sz="2700" dirty="0"/>
              <a:t>и </a:t>
            </a:r>
            <a:r>
              <a:rPr sz="2700" spc="-20" dirty="0"/>
              <a:t>промежуточные  </a:t>
            </a:r>
            <a:r>
              <a:rPr sz="2700" spc="-45" dirty="0"/>
              <a:t>результаты </a:t>
            </a:r>
            <a:r>
              <a:rPr sz="2700" spc="-10" dirty="0"/>
              <a:t>реализации </a:t>
            </a:r>
            <a:r>
              <a:rPr sz="2700" dirty="0"/>
              <a:t>в  </a:t>
            </a:r>
            <a:r>
              <a:rPr sz="2700" spc="-10" dirty="0"/>
              <a:t>Самарской </a:t>
            </a:r>
            <a:r>
              <a:rPr sz="2700" spc="-20" dirty="0"/>
              <a:t>области </a:t>
            </a:r>
            <a:r>
              <a:rPr sz="2700" spc="-5" dirty="0"/>
              <a:t>национальных  </a:t>
            </a:r>
            <a:r>
              <a:rPr sz="2700" spc="-15" dirty="0"/>
              <a:t>проектов </a:t>
            </a:r>
            <a:r>
              <a:rPr sz="2700" dirty="0"/>
              <a:t>в </a:t>
            </a:r>
            <a:r>
              <a:rPr sz="2700" spc="-15" dirty="0"/>
              <a:t>сфере</a:t>
            </a:r>
            <a:r>
              <a:rPr sz="2700" spc="35" dirty="0"/>
              <a:t> </a:t>
            </a:r>
            <a:r>
              <a:rPr sz="2700" spc="-15" dirty="0"/>
              <a:t>образования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633044" y="3830485"/>
            <a:ext cx="6028055" cy="282575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36194" rIns="0" bIns="0" rtlCol="0">
            <a:spAutoFit/>
          </a:bodyPr>
          <a:lstStyle/>
          <a:p>
            <a:pPr marL="223520">
              <a:lnSpc>
                <a:spcPct val="100000"/>
              </a:lnSpc>
              <a:spcBef>
                <a:spcPts val="284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01.01.2019 –</a:t>
            </a:r>
            <a:r>
              <a:rPr sz="1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31.12.2024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4339" y="4453890"/>
            <a:ext cx="769620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0" dirty="0">
                <a:solidFill>
                  <a:srgbClr val="006FC0"/>
                </a:solidFill>
                <a:latin typeface="Arial"/>
                <a:cs typeface="Arial"/>
              </a:rPr>
              <a:t>Куратор: </a:t>
            </a:r>
            <a:r>
              <a:rPr sz="1400" b="1" spc="-10" dirty="0">
                <a:latin typeface="Arial"/>
                <a:cs typeface="Arial"/>
              </a:rPr>
              <a:t>Фетисов А.Б., заместитель </a:t>
            </a:r>
            <a:r>
              <a:rPr sz="1400" b="1" spc="-5" dirty="0">
                <a:latin typeface="Arial"/>
                <a:cs typeface="Arial"/>
              </a:rPr>
              <a:t>председателя </a:t>
            </a:r>
            <a:r>
              <a:rPr sz="1400" b="1" spc="-10" dirty="0">
                <a:latin typeface="Arial"/>
                <a:cs typeface="Arial"/>
              </a:rPr>
              <a:t>Правительства Самарской</a:t>
            </a:r>
            <a:r>
              <a:rPr sz="1400" b="1" spc="18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области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spc="-15" dirty="0">
                <a:solidFill>
                  <a:srgbClr val="006FC0"/>
                </a:solidFill>
                <a:latin typeface="Arial"/>
                <a:cs typeface="Arial"/>
              </a:rPr>
              <a:t>Руководитель: </a:t>
            </a:r>
            <a:r>
              <a:rPr sz="1400" b="1" spc="-10" dirty="0">
                <a:latin typeface="Arial"/>
                <a:cs typeface="Arial"/>
              </a:rPr>
              <a:t>Акопьян В.А., </a:t>
            </a:r>
            <a:r>
              <a:rPr sz="1400" b="1" spc="-5" dirty="0">
                <a:latin typeface="Arial"/>
                <a:cs typeface="Arial"/>
              </a:rPr>
              <a:t>министр </a:t>
            </a:r>
            <a:r>
              <a:rPr sz="1400" b="1" spc="-10" dirty="0">
                <a:latin typeface="Arial"/>
                <a:cs typeface="Arial"/>
              </a:rPr>
              <a:t>образования </a:t>
            </a:r>
            <a:r>
              <a:rPr sz="1400" b="1" dirty="0">
                <a:latin typeface="Arial"/>
                <a:cs typeface="Arial"/>
              </a:rPr>
              <a:t>и </a:t>
            </a:r>
            <a:r>
              <a:rPr sz="1400" b="1" spc="-10" dirty="0">
                <a:latin typeface="Arial"/>
                <a:cs typeface="Arial"/>
              </a:rPr>
              <a:t>науки Самарской</a:t>
            </a:r>
            <a:r>
              <a:rPr sz="1400" b="1" spc="16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области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8741" y="5844032"/>
            <a:ext cx="816927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001F5F"/>
                </a:solidFill>
                <a:latin typeface="Arial"/>
                <a:cs typeface="Arial"/>
              </a:rPr>
              <a:t>Акопьян В.А., министр образования </a:t>
            </a:r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и </a:t>
            </a:r>
            <a:r>
              <a:rPr sz="2000" b="1" spc="-10" dirty="0">
                <a:solidFill>
                  <a:srgbClr val="001F5F"/>
                </a:solidFill>
                <a:latin typeface="Arial"/>
                <a:cs typeface="Arial"/>
              </a:rPr>
              <a:t>науки </a:t>
            </a:r>
            <a:r>
              <a:rPr sz="2000" b="1" spc="-5" dirty="0">
                <a:solidFill>
                  <a:srgbClr val="001F5F"/>
                </a:solidFill>
                <a:latin typeface="Arial"/>
                <a:cs typeface="Arial"/>
              </a:rPr>
              <a:t>Самарской</a:t>
            </a:r>
            <a:r>
              <a:rPr sz="20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Arial"/>
                <a:cs typeface="Arial"/>
              </a:rPr>
              <a:t>области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000" b="1" spc="-5" dirty="0">
                <a:solidFill>
                  <a:srgbClr val="001F5F"/>
                </a:solidFill>
                <a:latin typeface="Arial"/>
                <a:cs typeface="Arial"/>
              </a:rPr>
              <a:t>12 </a:t>
            </a:r>
            <a:r>
              <a:rPr sz="2000" b="1" spc="-10" dirty="0">
                <a:solidFill>
                  <a:srgbClr val="001F5F"/>
                </a:solidFill>
                <a:latin typeface="Arial"/>
                <a:cs typeface="Arial"/>
              </a:rPr>
              <a:t>февраля </a:t>
            </a:r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2019</a:t>
            </a:r>
            <a:r>
              <a:rPr sz="20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100" dirty="0">
                <a:solidFill>
                  <a:srgbClr val="001F5F"/>
                </a:solidFill>
                <a:latin typeface="Arial"/>
                <a:cs typeface="Arial"/>
              </a:rPr>
              <a:t>г.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14842" y="6249441"/>
            <a:ext cx="99695" cy="199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50"/>
              </a:lnSpc>
            </a:pPr>
            <a:r>
              <a:rPr sz="1400" dirty="0">
                <a:solidFill>
                  <a:srgbClr val="00AFEF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8833" y="1670050"/>
          <a:ext cx="8886825" cy="4951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0825"/>
                <a:gridCol w="988694"/>
                <a:gridCol w="1201420"/>
                <a:gridCol w="1105535"/>
                <a:gridCol w="1339214"/>
                <a:gridCol w="2710815"/>
              </a:tblGrid>
              <a:tr h="9448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Уровень</a:t>
                      </a:r>
                      <a:endParaRPr sz="1400">
                        <a:latin typeface="Carlito"/>
                        <a:cs typeface="Carlito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образования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26060" marR="217804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Юри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д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.  лиц /</a:t>
                      </a:r>
                      <a:r>
                        <a:rPr sz="1400" b="1" spc="-114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в  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т.ч.</a:t>
                      </a:r>
                      <a:endParaRPr sz="1400">
                        <a:latin typeface="Carlito"/>
                        <a:cs typeface="Carlito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сельских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14935" marR="104775" indent="-317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Филиалов и 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структур.  подразд.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/ в  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т.ч.</a:t>
                      </a:r>
                      <a:r>
                        <a:rPr sz="1400" b="1" spc="-7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сельских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Педагогов</a:t>
                      </a:r>
                      <a:endParaRPr sz="1400">
                        <a:latin typeface="Carlito"/>
                        <a:cs typeface="Carlito"/>
                      </a:endParaRPr>
                    </a:p>
                    <a:p>
                      <a:pPr marL="14351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(учителей)</a:t>
                      </a:r>
                      <a:endParaRPr sz="1400">
                        <a:latin typeface="Carlito"/>
                        <a:cs typeface="Carlito"/>
                      </a:endParaRPr>
                    </a:p>
                    <a:p>
                      <a:pPr marL="196850" marR="90805" indent="-9779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/ в 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т.ч.</a:t>
                      </a:r>
                      <a:r>
                        <a:rPr sz="1400" b="1" spc="-10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доля  до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35</a:t>
                      </a:r>
                      <a:r>
                        <a:rPr sz="1400" b="1" spc="-4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лет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Обучающихся</a:t>
                      </a:r>
                      <a:endParaRPr sz="1400">
                        <a:latin typeface="Carlito"/>
                        <a:cs typeface="Carlito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(тыс.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чел.)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8642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Примечания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10" dirty="0">
                          <a:latin typeface="Carlito"/>
                          <a:cs typeface="Carlito"/>
                        </a:rPr>
                        <a:t>Дошкольное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latin typeface="Carlito"/>
                          <a:cs typeface="Carlito"/>
                        </a:rPr>
                        <a:t>337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/</a:t>
                      </a:r>
                      <a:r>
                        <a:rPr sz="1400" b="1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1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latin typeface="Carlito"/>
                          <a:cs typeface="Carlito"/>
                        </a:rPr>
                        <a:t>541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/</a:t>
                      </a:r>
                      <a:r>
                        <a:rPr sz="1400" b="1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328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latin typeface="Carlito"/>
                          <a:cs typeface="Carlito"/>
                        </a:rPr>
                        <a:t>14986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 /</a:t>
                      </a:r>
                      <a:endParaRPr sz="1400">
                        <a:latin typeface="Carlito"/>
                        <a:cs typeface="Carlito"/>
                      </a:endParaRPr>
                    </a:p>
                    <a:p>
                      <a:pPr marL="32956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rlito"/>
                          <a:cs typeface="Carlito"/>
                        </a:rPr>
                        <a:t>23,1%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457834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Carlito"/>
                          <a:cs typeface="Carlito"/>
                        </a:rPr>
                        <a:t>1</a:t>
                      </a:r>
                      <a:r>
                        <a:rPr sz="1400" b="1" spc="-10" dirty="0">
                          <a:latin typeface="Carlito"/>
                          <a:cs typeface="Carlito"/>
                        </a:rPr>
                        <a:t>5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7</a:t>
                      </a:r>
                      <a:r>
                        <a:rPr sz="1400" b="1" spc="-10" dirty="0">
                          <a:latin typeface="Carlito"/>
                          <a:cs typeface="Carlito"/>
                        </a:rPr>
                        <a:t>,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7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61290" marR="1536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Carlito"/>
                          <a:cs typeface="Carlito"/>
                        </a:rPr>
                        <a:t>Актуальная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очередь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для</a:t>
                      </a:r>
                      <a:r>
                        <a:rPr sz="1400" b="1" spc="-1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spc="-10" dirty="0">
                          <a:latin typeface="Carlito"/>
                          <a:cs typeface="Carlito"/>
                        </a:rPr>
                        <a:t>детей  до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3 лет – 4 166</a:t>
                      </a:r>
                      <a:r>
                        <a:rPr sz="1400" b="1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spc="-10" dirty="0">
                          <a:latin typeface="Carlito"/>
                          <a:cs typeface="Carlito"/>
                        </a:rPr>
                        <a:t>чел.,</a:t>
                      </a:r>
                      <a:endParaRPr sz="1400">
                        <a:latin typeface="Carlito"/>
                        <a:cs typeface="Carlito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rlito"/>
                          <a:cs typeface="Carlito"/>
                        </a:rPr>
                        <a:t>от 3 </a:t>
                      </a:r>
                      <a:r>
                        <a:rPr sz="1400" b="1" spc="-10" dirty="0">
                          <a:latin typeface="Carlito"/>
                          <a:cs typeface="Carlito"/>
                        </a:rPr>
                        <a:t>до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7 лет – 4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909</a:t>
                      </a:r>
                      <a:r>
                        <a:rPr sz="1400" b="1" spc="-8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spc="-10" dirty="0">
                          <a:latin typeface="Carlito"/>
                          <a:cs typeface="Carlito"/>
                        </a:rPr>
                        <a:t>чел.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10" dirty="0">
                          <a:latin typeface="Carlito"/>
                          <a:cs typeface="Carlito"/>
                        </a:rPr>
                        <a:t>Общее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latin typeface="Carlito"/>
                          <a:cs typeface="Carlito"/>
                        </a:rPr>
                        <a:t>690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/</a:t>
                      </a:r>
                      <a:r>
                        <a:rPr sz="1400" b="1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321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latin typeface="Carlito"/>
                          <a:cs typeface="Carlito"/>
                        </a:rPr>
                        <a:t>168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/</a:t>
                      </a:r>
                      <a:r>
                        <a:rPr sz="1400" b="1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167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latin typeface="Carlito"/>
                          <a:cs typeface="Carlito"/>
                        </a:rPr>
                        <a:t>19661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 /</a:t>
                      </a:r>
                      <a:endParaRPr sz="1400">
                        <a:latin typeface="Carlito"/>
                        <a:cs typeface="Carlito"/>
                      </a:endParaRPr>
                    </a:p>
                    <a:p>
                      <a:pPr marL="3295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spc="-5" dirty="0">
                          <a:latin typeface="Carlito"/>
                          <a:cs typeface="Carlito"/>
                        </a:rPr>
                        <a:t>22,2%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457834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Carlito"/>
                          <a:cs typeface="Carlito"/>
                        </a:rPr>
                        <a:t>3</a:t>
                      </a:r>
                      <a:r>
                        <a:rPr sz="1400" b="1" spc="-10" dirty="0">
                          <a:latin typeface="Carlito"/>
                          <a:cs typeface="Carlito"/>
                        </a:rPr>
                        <a:t>2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8</a:t>
                      </a:r>
                      <a:r>
                        <a:rPr sz="1400" b="1" spc="-10" dirty="0">
                          <a:latin typeface="Carlito"/>
                          <a:cs typeface="Carlito"/>
                        </a:rPr>
                        <a:t>,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3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17195" marR="40830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Carlito"/>
                          <a:cs typeface="Carlito"/>
                        </a:rPr>
                        <a:t>Во 2-ю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смену</a:t>
                      </a:r>
                      <a:r>
                        <a:rPr sz="1400" b="1" spc="-1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обучаются  30 417 </a:t>
                      </a:r>
                      <a:r>
                        <a:rPr sz="1400" b="1" spc="-10" dirty="0">
                          <a:latin typeface="Carlito"/>
                          <a:cs typeface="Carlito"/>
                        </a:rPr>
                        <a:t>чел.</a:t>
                      </a:r>
                      <a:r>
                        <a:rPr sz="1400" b="1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(9,3%)</a:t>
                      </a:r>
                      <a:endParaRPr sz="1400">
                        <a:latin typeface="Carlito"/>
                        <a:cs typeface="Carlito"/>
                      </a:endParaRPr>
                    </a:p>
                    <a:p>
                      <a:pPr marL="146050" marR="135890" indent="-381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spc="-5" dirty="0">
                          <a:latin typeface="Carlito"/>
                          <a:cs typeface="Carlito"/>
                        </a:rPr>
                        <a:t>Малокомплектных </a:t>
                      </a:r>
                      <a:r>
                        <a:rPr sz="1400" b="1" spc="-15" dirty="0">
                          <a:latin typeface="Carlito"/>
                          <a:cs typeface="Carlito"/>
                        </a:rPr>
                        <a:t>школ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(с  учётом филиалов)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-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260</a:t>
                      </a:r>
                      <a:r>
                        <a:rPr sz="1400" b="1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(30,3%)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11582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spc="-10" dirty="0">
                          <a:latin typeface="Carlito"/>
                          <a:cs typeface="Carlito"/>
                        </a:rPr>
                        <a:t>Дополнительное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arlito"/>
                          <a:cs typeface="Carlito"/>
                        </a:rPr>
                        <a:t>84 /</a:t>
                      </a:r>
                      <a:r>
                        <a:rPr sz="1400" b="1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1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arlito"/>
                          <a:cs typeface="Carlito"/>
                        </a:rPr>
                        <a:t>76 /</a:t>
                      </a:r>
                      <a:r>
                        <a:rPr sz="1400" b="1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53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spc="-5" dirty="0">
                          <a:latin typeface="Carlito"/>
                          <a:cs typeface="Carlito"/>
                        </a:rPr>
                        <a:t>6703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 /</a:t>
                      </a:r>
                      <a:endParaRPr sz="1400">
                        <a:latin typeface="Carlito"/>
                        <a:cs typeface="Carlito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rlito"/>
                          <a:cs typeface="Carlito"/>
                        </a:rPr>
                        <a:t>28%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457834" algn="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arlito"/>
                          <a:cs typeface="Carlito"/>
                        </a:rPr>
                        <a:t>3</a:t>
                      </a:r>
                      <a:r>
                        <a:rPr sz="1400" b="1" spc="-10" dirty="0">
                          <a:latin typeface="Carlito"/>
                          <a:cs typeface="Carlito"/>
                        </a:rPr>
                        <a:t>2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5</a:t>
                      </a:r>
                      <a:r>
                        <a:rPr sz="1400" b="1" spc="-10" dirty="0">
                          <a:latin typeface="Carlito"/>
                          <a:cs typeface="Carlito"/>
                        </a:rPr>
                        <a:t>,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8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806450" marR="310515" indent="-486409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spc="-5" dirty="0">
                          <a:latin typeface="Carlito"/>
                          <a:cs typeface="Carlito"/>
                        </a:rPr>
                        <a:t>Охват детей</a:t>
                      </a:r>
                      <a:r>
                        <a:rPr sz="1400" b="1" spc="-1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программами 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технической</a:t>
                      </a:r>
                      <a:r>
                        <a:rPr sz="1400" b="1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и</a:t>
                      </a:r>
                      <a:endParaRPr sz="1400">
                        <a:latin typeface="Carlito"/>
                        <a:cs typeface="Carlito"/>
                      </a:endParaRPr>
                    </a:p>
                    <a:p>
                      <a:pPr marL="216535" marR="208279" indent="35052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rlito"/>
                          <a:cs typeface="Carlito"/>
                        </a:rPr>
                        <a:t>естественнонаучной  направленности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– 39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239</a:t>
                      </a:r>
                      <a:r>
                        <a:rPr sz="1400" b="1" spc="-8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spc="-10" dirty="0">
                          <a:latin typeface="Carlito"/>
                          <a:cs typeface="Carlito"/>
                        </a:rPr>
                        <a:t>чел.</a:t>
                      </a:r>
                      <a:endParaRPr sz="1400">
                        <a:latin typeface="Carlito"/>
                        <a:cs typeface="Carlito"/>
                      </a:endParaRPr>
                    </a:p>
                    <a:p>
                      <a:pPr marL="107886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rlito"/>
                          <a:cs typeface="Carlito"/>
                        </a:rPr>
                        <a:t>(14,8%)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11582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arlito"/>
                          <a:cs typeface="Carlito"/>
                        </a:rPr>
                        <a:t>СПО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arlito"/>
                          <a:cs typeface="Carlito"/>
                        </a:rPr>
                        <a:t>69 /</a:t>
                      </a:r>
                      <a:r>
                        <a:rPr sz="1400" b="1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16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arlito"/>
                          <a:cs typeface="Carlito"/>
                        </a:rPr>
                        <a:t>24 /</a:t>
                      </a:r>
                      <a:r>
                        <a:rPr sz="1400" b="1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8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spc="-5" dirty="0">
                          <a:latin typeface="Carlito"/>
                          <a:cs typeface="Carlito"/>
                        </a:rPr>
                        <a:t>3688</a:t>
                      </a:r>
                      <a:r>
                        <a:rPr sz="1400" b="1" spc="-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/</a:t>
                      </a:r>
                      <a:endParaRPr sz="1400">
                        <a:latin typeface="Carlito"/>
                        <a:cs typeface="Carlito"/>
                      </a:endParaRPr>
                    </a:p>
                    <a:p>
                      <a:pPr marL="32956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rlito"/>
                          <a:cs typeface="Carlito"/>
                        </a:rPr>
                        <a:t>21,2%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503555" algn="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arlito"/>
                          <a:cs typeface="Carlito"/>
                        </a:rPr>
                        <a:t>6</a:t>
                      </a:r>
                      <a:r>
                        <a:rPr sz="1400" b="1" spc="-10" dirty="0">
                          <a:latin typeface="Carlito"/>
                          <a:cs typeface="Carlito"/>
                        </a:rPr>
                        <a:t>9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,7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32715" marR="123825" indent="12763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spc="-5" dirty="0">
                          <a:latin typeface="Carlito"/>
                          <a:cs typeface="Carlito"/>
                        </a:rPr>
                        <a:t>35 учреждений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СПО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(50,7%)  организуют дуальное</a:t>
                      </a:r>
                      <a:r>
                        <a:rPr sz="1400" b="1" spc="-1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обучение</a:t>
                      </a:r>
                      <a:endParaRPr sz="1400">
                        <a:latin typeface="Carlito"/>
                        <a:cs typeface="Carlito"/>
                      </a:endParaRPr>
                    </a:p>
                    <a:p>
                      <a:pPr marL="328930" marR="31877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rlito"/>
                          <a:cs typeface="Carlito"/>
                        </a:rPr>
                        <a:t>58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учреждений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СПО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(84%)  участвуют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в</a:t>
                      </a:r>
                      <a:r>
                        <a:rPr sz="1400" b="1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движении</a:t>
                      </a:r>
                      <a:endParaRPr sz="1400">
                        <a:latin typeface="Carlito"/>
                        <a:cs typeface="Carlito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rlito"/>
                          <a:cs typeface="Carlito"/>
                        </a:rPr>
                        <a:t>ВорлдСкиллс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30809" y="25400"/>
            <a:ext cx="78149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3460" marR="5080" indent="-227139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Актуальные характеристики </a:t>
            </a:r>
            <a:r>
              <a:rPr spc="-15" dirty="0"/>
              <a:t>системы </a:t>
            </a:r>
            <a:r>
              <a:rPr spc="-10" dirty="0"/>
              <a:t>образования  </a:t>
            </a:r>
            <a:r>
              <a:rPr dirty="0">
                <a:solidFill>
                  <a:srgbClr val="FF0000"/>
                </a:solidFill>
              </a:rPr>
              <a:t>в </a:t>
            </a:r>
            <a:r>
              <a:rPr spc="-10" dirty="0">
                <a:solidFill>
                  <a:srgbClr val="FF0000"/>
                </a:solidFill>
              </a:rPr>
              <a:t>Самарской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области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379345" y="1201292"/>
            <a:ext cx="40201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001F5F"/>
                </a:solidFill>
                <a:latin typeface="Arial"/>
                <a:cs typeface="Arial"/>
              </a:rPr>
              <a:t>Состояние сети, </a:t>
            </a:r>
            <a:r>
              <a:rPr sz="1800" b="1" spc="-25" dirty="0">
                <a:solidFill>
                  <a:srgbClr val="001F5F"/>
                </a:solidFill>
                <a:latin typeface="Arial"/>
                <a:cs typeface="Arial"/>
              </a:rPr>
              <a:t>контингент,</a:t>
            </a:r>
            <a:r>
              <a:rPr sz="1800" b="1" spc="1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кадры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2142" y="6219850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00AFEF"/>
                </a:solidFill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2048" y="274066"/>
            <a:ext cx="74447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001F5F"/>
                </a:solidFill>
              </a:rPr>
              <a:t>Финансирование </a:t>
            </a:r>
            <a:r>
              <a:rPr sz="2800" spc="-20" dirty="0">
                <a:solidFill>
                  <a:srgbClr val="001F5F"/>
                </a:solidFill>
              </a:rPr>
              <a:t>отрасли</a:t>
            </a:r>
            <a:r>
              <a:rPr sz="2800" spc="125" dirty="0">
                <a:solidFill>
                  <a:srgbClr val="001F5F"/>
                </a:solidFill>
              </a:rPr>
              <a:t> </a:t>
            </a:r>
            <a:r>
              <a:rPr sz="2800" spc="-15" dirty="0">
                <a:solidFill>
                  <a:srgbClr val="001F5F"/>
                </a:solidFill>
              </a:rPr>
              <a:t>«Образование»</a:t>
            </a:r>
            <a:endParaRPr sz="2800"/>
          </a:p>
        </p:txBody>
      </p:sp>
      <p:grpSp>
        <p:nvGrpSpPr>
          <p:cNvPr id="4" name="object 4"/>
          <p:cNvGrpSpPr/>
          <p:nvPr/>
        </p:nvGrpSpPr>
        <p:grpSpPr>
          <a:xfrm>
            <a:off x="304609" y="2112073"/>
            <a:ext cx="4832985" cy="4276725"/>
            <a:chOff x="304609" y="2112073"/>
            <a:chExt cx="4832985" cy="4276725"/>
          </a:xfrm>
        </p:grpSpPr>
        <p:sp>
          <p:nvSpPr>
            <p:cNvPr id="5" name="object 5"/>
            <p:cNvSpPr/>
            <p:nvPr/>
          </p:nvSpPr>
          <p:spPr>
            <a:xfrm>
              <a:off x="353568" y="2715767"/>
              <a:ext cx="2072005" cy="2392680"/>
            </a:xfrm>
            <a:custGeom>
              <a:avLst/>
              <a:gdLst/>
              <a:ahLst/>
              <a:cxnLst/>
              <a:rect l="l" t="t" r="r" b="b"/>
              <a:pathLst>
                <a:path w="2072005" h="2392679">
                  <a:moveTo>
                    <a:pt x="0" y="2392680"/>
                  </a:moveTo>
                  <a:lnTo>
                    <a:pt x="477773" y="2392680"/>
                  </a:lnTo>
                </a:path>
                <a:path w="2072005" h="2392679">
                  <a:moveTo>
                    <a:pt x="1114805" y="2392680"/>
                  </a:moveTo>
                  <a:lnTo>
                    <a:pt x="2071877" y="2392680"/>
                  </a:lnTo>
                </a:path>
                <a:path w="2072005" h="2392679">
                  <a:moveTo>
                    <a:pt x="0" y="1196340"/>
                  </a:moveTo>
                  <a:lnTo>
                    <a:pt x="477773" y="1196340"/>
                  </a:lnTo>
                </a:path>
                <a:path w="2072005" h="2392679">
                  <a:moveTo>
                    <a:pt x="1114805" y="1196340"/>
                  </a:moveTo>
                  <a:lnTo>
                    <a:pt x="2071877" y="1196340"/>
                  </a:lnTo>
                </a:path>
                <a:path w="2072005" h="2392679">
                  <a:moveTo>
                    <a:pt x="0" y="0"/>
                  </a:moveTo>
                  <a:lnTo>
                    <a:pt x="477773" y="0"/>
                  </a:lnTo>
                </a:path>
                <a:path w="2072005" h="2392679">
                  <a:moveTo>
                    <a:pt x="1114805" y="0"/>
                  </a:moveTo>
                  <a:lnTo>
                    <a:pt x="2071877" y="0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31341" y="2679953"/>
              <a:ext cx="637540" cy="3624579"/>
            </a:xfrm>
            <a:custGeom>
              <a:avLst/>
              <a:gdLst/>
              <a:ahLst/>
              <a:cxnLst/>
              <a:rect l="l" t="t" r="r" b="b"/>
              <a:pathLst>
                <a:path w="637540" h="3624579">
                  <a:moveTo>
                    <a:pt x="637032" y="0"/>
                  </a:moveTo>
                  <a:lnTo>
                    <a:pt x="0" y="0"/>
                  </a:lnTo>
                  <a:lnTo>
                    <a:pt x="0" y="3624072"/>
                  </a:lnTo>
                  <a:lnTo>
                    <a:pt x="637032" y="3624072"/>
                  </a:lnTo>
                  <a:lnTo>
                    <a:pt x="63703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31341" y="2679953"/>
              <a:ext cx="637540" cy="3624579"/>
            </a:xfrm>
            <a:custGeom>
              <a:avLst/>
              <a:gdLst/>
              <a:ahLst/>
              <a:cxnLst/>
              <a:rect l="l" t="t" r="r" b="b"/>
              <a:pathLst>
                <a:path w="637540" h="3624579">
                  <a:moveTo>
                    <a:pt x="0" y="3624072"/>
                  </a:moveTo>
                  <a:lnTo>
                    <a:pt x="637032" y="3624072"/>
                  </a:lnTo>
                  <a:lnTo>
                    <a:pt x="637032" y="0"/>
                  </a:lnTo>
                  <a:lnTo>
                    <a:pt x="0" y="0"/>
                  </a:lnTo>
                  <a:lnTo>
                    <a:pt x="0" y="3624072"/>
                  </a:lnTo>
                  <a:close/>
                </a:path>
              </a:pathLst>
            </a:custGeom>
            <a:ln w="16764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62477" y="2715767"/>
              <a:ext cx="955675" cy="2392680"/>
            </a:xfrm>
            <a:custGeom>
              <a:avLst/>
              <a:gdLst/>
              <a:ahLst/>
              <a:cxnLst/>
              <a:rect l="l" t="t" r="r" b="b"/>
              <a:pathLst>
                <a:path w="955675" h="2392679">
                  <a:moveTo>
                    <a:pt x="0" y="2392680"/>
                  </a:moveTo>
                  <a:lnTo>
                    <a:pt x="955548" y="2392680"/>
                  </a:lnTo>
                </a:path>
                <a:path w="955675" h="2392679">
                  <a:moveTo>
                    <a:pt x="0" y="1196340"/>
                  </a:moveTo>
                  <a:lnTo>
                    <a:pt x="955548" y="1196340"/>
                  </a:lnTo>
                </a:path>
                <a:path w="955675" h="2392679">
                  <a:moveTo>
                    <a:pt x="0" y="0"/>
                  </a:moveTo>
                  <a:lnTo>
                    <a:pt x="955548" y="0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425445" y="2391917"/>
              <a:ext cx="637540" cy="3912235"/>
            </a:xfrm>
            <a:custGeom>
              <a:avLst/>
              <a:gdLst/>
              <a:ahLst/>
              <a:cxnLst/>
              <a:rect l="l" t="t" r="r" b="b"/>
              <a:pathLst>
                <a:path w="637539" h="3912235">
                  <a:moveTo>
                    <a:pt x="637032" y="0"/>
                  </a:moveTo>
                  <a:lnTo>
                    <a:pt x="0" y="0"/>
                  </a:lnTo>
                  <a:lnTo>
                    <a:pt x="0" y="3912108"/>
                  </a:lnTo>
                  <a:lnTo>
                    <a:pt x="637032" y="3912108"/>
                  </a:lnTo>
                  <a:lnTo>
                    <a:pt x="63703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25445" y="2391917"/>
              <a:ext cx="637540" cy="3912235"/>
            </a:xfrm>
            <a:custGeom>
              <a:avLst/>
              <a:gdLst/>
              <a:ahLst/>
              <a:cxnLst/>
              <a:rect l="l" t="t" r="r" b="b"/>
              <a:pathLst>
                <a:path w="637539" h="3912235">
                  <a:moveTo>
                    <a:pt x="0" y="3912108"/>
                  </a:moveTo>
                  <a:lnTo>
                    <a:pt x="637032" y="3912108"/>
                  </a:lnTo>
                  <a:lnTo>
                    <a:pt x="637032" y="0"/>
                  </a:lnTo>
                  <a:lnTo>
                    <a:pt x="0" y="0"/>
                  </a:lnTo>
                  <a:lnTo>
                    <a:pt x="0" y="3912108"/>
                  </a:lnTo>
                  <a:close/>
                </a:path>
              </a:pathLst>
            </a:custGeom>
            <a:ln w="16764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655057" y="2715767"/>
              <a:ext cx="478155" cy="2392680"/>
            </a:xfrm>
            <a:custGeom>
              <a:avLst/>
              <a:gdLst/>
              <a:ahLst/>
              <a:cxnLst/>
              <a:rect l="l" t="t" r="r" b="b"/>
              <a:pathLst>
                <a:path w="478154" h="2392679">
                  <a:moveTo>
                    <a:pt x="0" y="2392680"/>
                  </a:moveTo>
                  <a:lnTo>
                    <a:pt x="477774" y="2392680"/>
                  </a:lnTo>
                </a:path>
                <a:path w="478154" h="2392679">
                  <a:moveTo>
                    <a:pt x="0" y="1196340"/>
                  </a:moveTo>
                  <a:lnTo>
                    <a:pt x="477774" y="1196340"/>
                  </a:lnTo>
                </a:path>
                <a:path w="478154" h="2392679">
                  <a:moveTo>
                    <a:pt x="0" y="0"/>
                  </a:moveTo>
                  <a:lnTo>
                    <a:pt x="477774" y="0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018025" y="2140457"/>
              <a:ext cx="637540" cy="4163695"/>
            </a:xfrm>
            <a:custGeom>
              <a:avLst/>
              <a:gdLst/>
              <a:ahLst/>
              <a:cxnLst/>
              <a:rect l="l" t="t" r="r" b="b"/>
              <a:pathLst>
                <a:path w="637539" h="4163695">
                  <a:moveTo>
                    <a:pt x="637031" y="0"/>
                  </a:moveTo>
                  <a:lnTo>
                    <a:pt x="0" y="0"/>
                  </a:lnTo>
                  <a:lnTo>
                    <a:pt x="0" y="4163567"/>
                  </a:lnTo>
                  <a:lnTo>
                    <a:pt x="637031" y="4163567"/>
                  </a:lnTo>
                  <a:lnTo>
                    <a:pt x="637031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18025" y="2140457"/>
              <a:ext cx="637540" cy="4163695"/>
            </a:xfrm>
            <a:custGeom>
              <a:avLst/>
              <a:gdLst/>
              <a:ahLst/>
              <a:cxnLst/>
              <a:rect l="l" t="t" r="r" b="b"/>
              <a:pathLst>
                <a:path w="637539" h="4163695">
                  <a:moveTo>
                    <a:pt x="0" y="4163567"/>
                  </a:moveTo>
                  <a:lnTo>
                    <a:pt x="637031" y="4163567"/>
                  </a:lnTo>
                  <a:lnTo>
                    <a:pt x="637031" y="0"/>
                  </a:lnTo>
                  <a:lnTo>
                    <a:pt x="0" y="0"/>
                  </a:lnTo>
                  <a:lnTo>
                    <a:pt x="0" y="4163567"/>
                  </a:lnTo>
                  <a:close/>
                </a:path>
              </a:pathLst>
            </a:custGeom>
            <a:ln w="16764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09372" y="2116835"/>
              <a:ext cx="4823460" cy="4267200"/>
            </a:xfrm>
            <a:custGeom>
              <a:avLst/>
              <a:gdLst/>
              <a:ahLst/>
              <a:cxnLst/>
              <a:rect l="l" t="t" r="r" b="b"/>
              <a:pathLst>
                <a:path w="4823460" h="4267200">
                  <a:moveTo>
                    <a:pt x="44196" y="4187952"/>
                  </a:moveTo>
                  <a:lnTo>
                    <a:pt x="44196" y="0"/>
                  </a:lnTo>
                </a:path>
                <a:path w="4823460" h="4267200">
                  <a:moveTo>
                    <a:pt x="0" y="4187952"/>
                  </a:moveTo>
                  <a:lnTo>
                    <a:pt x="44196" y="4187952"/>
                  </a:lnTo>
                </a:path>
                <a:path w="4823460" h="4267200">
                  <a:moveTo>
                    <a:pt x="0" y="2991612"/>
                  </a:moveTo>
                  <a:lnTo>
                    <a:pt x="44196" y="2991612"/>
                  </a:lnTo>
                </a:path>
                <a:path w="4823460" h="4267200">
                  <a:moveTo>
                    <a:pt x="0" y="1795271"/>
                  </a:moveTo>
                  <a:lnTo>
                    <a:pt x="44196" y="1795271"/>
                  </a:lnTo>
                </a:path>
                <a:path w="4823460" h="4267200">
                  <a:moveTo>
                    <a:pt x="0" y="598931"/>
                  </a:moveTo>
                  <a:lnTo>
                    <a:pt x="44196" y="598931"/>
                  </a:lnTo>
                </a:path>
                <a:path w="4823460" h="4267200">
                  <a:moveTo>
                    <a:pt x="44196" y="4187952"/>
                  </a:moveTo>
                  <a:lnTo>
                    <a:pt x="4823460" y="4187952"/>
                  </a:lnTo>
                </a:path>
                <a:path w="4823460" h="4267200">
                  <a:moveTo>
                    <a:pt x="44196" y="4187952"/>
                  </a:moveTo>
                  <a:lnTo>
                    <a:pt x="44196" y="4267200"/>
                  </a:lnTo>
                </a:path>
                <a:path w="4823460" h="4267200">
                  <a:moveTo>
                    <a:pt x="1636776" y="4187952"/>
                  </a:moveTo>
                  <a:lnTo>
                    <a:pt x="1636776" y="4267200"/>
                  </a:lnTo>
                </a:path>
                <a:path w="4823460" h="4267200">
                  <a:moveTo>
                    <a:pt x="3230879" y="4187952"/>
                  </a:moveTo>
                  <a:lnTo>
                    <a:pt x="3230879" y="4267200"/>
                  </a:lnTo>
                </a:path>
                <a:path w="4823460" h="4267200">
                  <a:moveTo>
                    <a:pt x="4823460" y="4187952"/>
                  </a:moveTo>
                  <a:lnTo>
                    <a:pt x="4823460" y="4267200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883411" y="3077971"/>
            <a:ext cx="5670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arlito"/>
                <a:cs typeface="Carlito"/>
              </a:rPr>
              <a:t>3</a:t>
            </a:r>
            <a:r>
              <a:rPr sz="2400" b="1" spc="-10" dirty="0">
                <a:latin typeface="Carlito"/>
                <a:cs typeface="Carlito"/>
              </a:rPr>
              <a:t>0</a:t>
            </a:r>
            <a:r>
              <a:rPr sz="2400" b="1" dirty="0">
                <a:latin typeface="Carlito"/>
                <a:cs typeface="Carlito"/>
              </a:rPr>
              <a:t>,3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84247" y="2710434"/>
            <a:ext cx="5670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arlito"/>
                <a:cs typeface="Carlito"/>
              </a:rPr>
              <a:t>3</a:t>
            </a:r>
            <a:r>
              <a:rPr sz="2400" b="1" spc="-10" dirty="0">
                <a:latin typeface="Carlito"/>
                <a:cs typeface="Carlito"/>
              </a:rPr>
              <a:t>2</a:t>
            </a:r>
            <a:r>
              <a:rPr sz="2400" b="1" dirty="0">
                <a:latin typeface="Carlito"/>
                <a:cs typeface="Carlito"/>
              </a:rPr>
              <a:t>,7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37457" y="2482341"/>
            <a:ext cx="5670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arlito"/>
                <a:cs typeface="Carlito"/>
              </a:rPr>
              <a:t>3</a:t>
            </a:r>
            <a:r>
              <a:rPr sz="2400" b="1" spc="-10" dirty="0">
                <a:latin typeface="Carlito"/>
                <a:cs typeface="Carlito"/>
              </a:rPr>
              <a:t>4</a:t>
            </a:r>
            <a:r>
              <a:rPr sz="2400" b="1" dirty="0">
                <a:latin typeface="Carlito"/>
                <a:cs typeface="Carlito"/>
              </a:rPr>
              <a:t>,8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0614" y="6192113"/>
            <a:ext cx="9652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rlito"/>
                <a:cs typeface="Carlito"/>
              </a:rPr>
              <a:t>0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9900" y="4995417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Carlito"/>
                <a:cs typeface="Carlito"/>
              </a:rPr>
              <a:t>10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9900" y="3798823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Carlito"/>
                <a:cs typeface="Carlito"/>
              </a:rPr>
              <a:t>20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9900" y="2602179"/>
            <a:ext cx="16573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Carlito"/>
                <a:cs typeface="Carlito"/>
              </a:rPr>
              <a:t>30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80363" y="6441744"/>
            <a:ext cx="5410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latin typeface="Carlito"/>
                <a:cs typeface="Carlito"/>
              </a:rPr>
              <a:t>2</a:t>
            </a:r>
            <a:r>
              <a:rPr sz="2000" b="1" dirty="0">
                <a:latin typeface="Carlito"/>
                <a:cs typeface="Carlito"/>
              </a:rPr>
              <a:t>017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73579" y="6441744"/>
            <a:ext cx="5410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latin typeface="Carlito"/>
                <a:cs typeface="Carlito"/>
              </a:rPr>
              <a:t>2</a:t>
            </a:r>
            <a:r>
              <a:rPr sz="2000" b="1" dirty="0">
                <a:latin typeface="Carlito"/>
                <a:cs typeface="Carlito"/>
              </a:rPr>
              <a:t>018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67047" y="6441744"/>
            <a:ext cx="5410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latin typeface="Carlito"/>
                <a:cs typeface="Carlito"/>
              </a:rPr>
              <a:t>2</a:t>
            </a:r>
            <a:r>
              <a:rPr sz="2000" b="1" dirty="0">
                <a:latin typeface="Carlito"/>
                <a:cs typeface="Carlito"/>
              </a:rPr>
              <a:t>019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17828" y="1614677"/>
            <a:ext cx="32391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5" dirty="0">
                <a:latin typeface="Carlito"/>
                <a:cs typeface="Carlito"/>
              </a:rPr>
              <a:t>Бюджет </a:t>
            </a:r>
            <a:r>
              <a:rPr sz="2000" b="1" dirty="0">
                <a:latin typeface="Carlito"/>
                <a:cs typeface="Carlito"/>
              </a:rPr>
              <a:t>отрасли </a:t>
            </a:r>
            <a:r>
              <a:rPr sz="2000" b="1" spc="-5" dirty="0">
                <a:latin typeface="Carlito"/>
                <a:cs typeface="Carlito"/>
              </a:rPr>
              <a:t>(млрд.</a:t>
            </a:r>
            <a:r>
              <a:rPr sz="2000" b="1" spc="-110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руб.)</a:t>
            </a:r>
            <a:endParaRPr sz="2000">
              <a:latin typeface="Carlito"/>
              <a:cs typeface="Carlito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5165725" y="3002914"/>
            <a:ext cx="3978275" cy="3855085"/>
            <a:chOff x="5165725" y="3002914"/>
            <a:chExt cx="3978275" cy="3855085"/>
          </a:xfrm>
        </p:grpSpPr>
        <p:sp>
          <p:nvSpPr>
            <p:cNvPr id="27" name="object 27"/>
            <p:cNvSpPr/>
            <p:nvPr/>
          </p:nvSpPr>
          <p:spPr>
            <a:xfrm>
              <a:off x="5165725" y="3286123"/>
              <a:ext cx="3978275" cy="357187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695819" y="3015614"/>
              <a:ext cx="665480" cy="784225"/>
            </a:xfrm>
            <a:custGeom>
              <a:avLst/>
              <a:gdLst/>
              <a:ahLst/>
              <a:cxnLst/>
              <a:rect l="l" t="t" r="r" b="b"/>
              <a:pathLst>
                <a:path w="665479" h="784225">
                  <a:moveTo>
                    <a:pt x="443610" y="0"/>
                  </a:moveTo>
                  <a:lnTo>
                    <a:pt x="110871" y="486283"/>
                  </a:lnTo>
                  <a:lnTo>
                    <a:pt x="0" y="410337"/>
                  </a:lnTo>
                  <a:lnTo>
                    <a:pt x="69976" y="783844"/>
                  </a:lnTo>
                  <a:lnTo>
                    <a:pt x="443483" y="713867"/>
                  </a:lnTo>
                  <a:lnTo>
                    <a:pt x="332612" y="638048"/>
                  </a:lnTo>
                  <a:lnTo>
                    <a:pt x="665352" y="151764"/>
                  </a:lnTo>
                  <a:lnTo>
                    <a:pt x="44361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695819" y="3015614"/>
              <a:ext cx="665480" cy="784225"/>
            </a:xfrm>
            <a:custGeom>
              <a:avLst/>
              <a:gdLst/>
              <a:ahLst/>
              <a:cxnLst/>
              <a:rect l="l" t="t" r="r" b="b"/>
              <a:pathLst>
                <a:path w="665479" h="784225">
                  <a:moveTo>
                    <a:pt x="0" y="410337"/>
                  </a:moveTo>
                  <a:lnTo>
                    <a:pt x="110871" y="486283"/>
                  </a:lnTo>
                  <a:lnTo>
                    <a:pt x="443610" y="0"/>
                  </a:lnTo>
                  <a:lnTo>
                    <a:pt x="665352" y="151764"/>
                  </a:lnTo>
                  <a:lnTo>
                    <a:pt x="332612" y="638048"/>
                  </a:lnTo>
                  <a:lnTo>
                    <a:pt x="443483" y="713867"/>
                  </a:lnTo>
                  <a:lnTo>
                    <a:pt x="69976" y="783844"/>
                  </a:lnTo>
                  <a:lnTo>
                    <a:pt x="0" y="410337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5747765" y="1593037"/>
            <a:ext cx="305181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Доля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отрасли</a:t>
            </a:r>
            <a:endParaRPr sz="18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800" b="1" spc="-10" dirty="0">
                <a:latin typeface="Arial"/>
                <a:cs typeface="Arial"/>
              </a:rPr>
              <a:t>«Образование» </a:t>
            </a:r>
            <a:r>
              <a:rPr sz="1800" b="1" dirty="0">
                <a:latin typeface="Arial"/>
                <a:cs typeface="Arial"/>
              </a:rPr>
              <a:t>в </a:t>
            </a:r>
            <a:r>
              <a:rPr sz="1800" b="1" spc="-20" dirty="0">
                <a:latin typeface="Arial"/>
                <a:cs typeface="Arial"/>
              </a:rPr>
              <a:t>бюджете  </a:t>
            </a:r>
            <a:r>
              <a:rPr sz="1800" b="1" spc="-10" dirty="0">
                <a:latin typeface="Arial"/>
                <a:cs typeface="Arial"/>
              </a:rPr>
              <a:t>Самарской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области</a:t>
            </a:r>
            <a:endParaRPr sz="18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в </a:t>
            </a:r>
            <a:r>
              <a:rPr sz="1800" b="1" spc="-5" dirty="0">
                <a:latin typeface="Arial"/>
                <a:cs typeface="Arial"/>
              </a:rPr>
              <a:t>2019</a:t>
            </a:r>
            <a:r>
              <a:rPr sz="1800" b="1" spc="-10" dirty="0">
                <a:latin typeface="Arial"/>
                <a:cs typeface="Arial"/>
              </a:rPr>
              <a:t> году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6451" y="1176604"/>
            <a:ext cx="8710930" cy="5283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indent="-254635" algn="just">
              <a:lnSpc>
                <a:spcPts val="2050"/>
              </a:lnSpc>
              <a:spcBef>
                <a:spcPts val="100"/>
              </a:spcBef>
              <a:buAutoNum type="arabicPeriod"/>
              <a:tabLst>
                <a:tab pos="267335" algn="l"/>
              </a:tabLst>
            </a:pPr>
            <a:r>
              <a:rPr sz="1800" b="1" spc="-15" dirty="0">
                <a:solidFill>
                  <a:srgbClr val="001F5F"/>
                </a:solidFill>
                <a:latin typeface="Arial"/>
                <a:cs typeface="Arial"/>
              </a:rPr>
              <a:t>Территориальные преимущества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800" b="1" spc="11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ограничения:</a:t>
            </a:r>
            <a:endParaRPr sz="1800">
              <a:latin typeface="Arial"/>
              <a:cs typeface="Arial"/>
            </a:endParaRPr>
          </a:p>
          <a:p>
            <a:pPr marL="12700" marR="6985" lvl="1" algn="just">
              <a:lnSpc>
                <a:spcPts val="1939"/>
              </a:lnSpc>
              <a:spcBef>
                <a:spcPts val="140"/>
              </a:spcBef>
              <a:buAutoNum type="arabicPeriod"/>
              <a:tabLst>
                <a:tab pos="642620" algn="l"/>
              </a:tabLst>
            </a:pPr>
            <a:r>
              <a:rPr sz="1800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Преимущества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: государственная </a:t>
            </a:r>
            <a:r>
              <a:rPr sz="1800" spc="-20" dirty="0">
                <a:solidFill>
                  <a:srgbClr val="001F5F"/>
                </a:solidFill>
                <a:latin typeface="Arial"/>
                <a:cs typeface="Arial"/>
              </a:rPr>
              <a:t>модель 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управления образованием; 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компактность 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территории; </a:t>
            </a:r>
            <a:r>
              <a:rPr sz="1800" spc="-15" dirty="0">
                <a:solidFill>
                  <a:srgbClr val="001F5F"/>
                </a:solidFill>
                <a:latin typeface="Arial"/>
                <a:cs typeface="Arial"/>
              </a:rPr>
              <a:t>приоритет 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отрасли </a:t>
            </a:r>
            <a:r>
              <a:rPr sz="1800" spc="-15" dirty="0">
                <a:solidFill>
                  <a:srgbClr val="001F5F"/>
                </a:solidFill>
                <a:latin typeface="Arial"/>
                <a:cs typeface="Arial"/>
              </a:rPr>
              <a:t>«Образование»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(24% 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средств  </a:t>
            </a:r>
            <a:r>
              <a:rPr sz="1800" spc="-20" dirty="0">
                <a:solidFill>
                  <a:srgbClr val="001F5F"/>
                </a:solidFill>
                <a:latin typeface="Arial"/>
                <a:cs typeface="Arial"/>
              </a:rPr>
              <a:t>областного бюджета, </a:t>
            </a:r>
            <a:r>
              <a:rPr sz="1800" spc="-15" dirty="0">
                <a:solidFill>
                  <a:srgbClr val="001F5F"/>
                </a:solidFill>
                <a:latin typeface="Arial"/>
                <a:cs typeface="Arial"/>
              </a:rPr>
              <a:t>направляются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на 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развитие</a:t>
            </a:r>
            <a:r>
              <a:rPr sz="1800" spc="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отрасли).</a:t>
            </a:r>
            <a:endParaRPr sz="1800">
              <a:latin typeface="Arial"/>
              <a:cs typeface="Arial"/>
            </a:endParaRPr>
          </a:p>
          <a:p>
            <a:pPr marL="12700" marR="6350" lvl="1" algn="just">
              <a:lnSpc>
                <a:spcPts val="1939"/>
              </a:lnSpc>
              <a:spcBef>
                <a:spcPts val="15"/>
              </a:spcBef>
              <a:buAutoNum type="arabicPeriod"/>
              <a:tabLst>
                <a:tab pos="526415" algn="l"/>
              </a:tabLst>
            </a:pPr>
            <a:r>
              <a:rPr sz="18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Ограничения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: </a:t>
            </a:r>
            <a:r>
              <a:rPr sz="1800" spc="-15" dirty="0">
                <a:solidFill>
                  <a:srgbClr val="001F5F"/>
                </a:solidFill>
                <a:latin typeface="Arial"/>
                <a:cs typeface="Arial"/>
              </a:rPr>
              <a:t>затруднения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в </a:t>
            </a:r>
            <a:r>
              <a:rPr sz="1800" spc="-15" dirty="0">
                <a:solidFill>
                  <a:srgbClr val="001F5F"/>
                </a:solidFill>
                <a:latin typeface="Arial"/>
                <a:cs typeface="Arial"/>
              </a:rPr>
              <a:t>обеспечении 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100-процентного </a:t>
            </a:r>
            <a:r>
              <a:rPr sz="1800" spc="-20" dirty="0">
                <a:solidFill>
                  <a:srgbClr val="001F5F"/>
                </a:solidFill>
                <a:latin typeface="Arial"/>
                <a:cs typeface="Arial"/>
              </a:rPr>
              <a:t>охвата детей 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дошкольным</a:t>
            </a:r>
            <a:r>
              <a:rPr sz="1800" spc="1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образованием</a:t>
            </a:r>
            <a:r>
              <a:rPr sz="1800" spc="1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1800" spc="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связи</a:t>
            </a:r>
            <a:r>
              <a:rPr sz="1800" spc="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1800" spc="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массовым</a:t>
            </a:r>
            <a:r>
              <a:rPr sz="1800" spc="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строительством</a:t>
            </a:r>
            <a:r>
              <a:rPr sz="1800" spc="1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1800" spc="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новых</a:t>
            </a:r>
            <a:r>
              <a:rPr sz="1800" spc="1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жилых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925"/>
              </a:lnSpc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микрорайонах.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200">
              <a:latin typeface="Arial"/>
              <a:cs typeface="Arial"/>
            </a:endParaRPr>
          </a:p>
          <a:p>
            <a:pPr marL="12700" marR="5080" algn="just">
              <a:lnSpc>
                <a:spcPct val="90000"/>
              </a:lnSpc>
              <a:buAutoNum type="arabicPeriod" startAt="2"/>
              <a:tabLst>
                <a:tab pos="491490" algn="l"/>
              </a:tabLst>
            </a:pP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Приоритетные направления: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реализация мер, 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направленных </a:t>
            </a:r>
            <a:r>
              <a:rPr sz="1800" spc="10" dirty="0">
                <a:solidFill>
                  <a:srgbClr val="001F5F"/>
                </a:solidFill>
                <a:latin typeface="Arial"/>
                <a:cs typeface="Arial"/>
              </a:rPr>
              <a:t>на 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ликвидацию 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очерёдности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в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дошкольные </a:t>
            </a:r>
            <a:r>
              <a:rPr sz="1800" spc="-15" dirty="0">
                <a:solidFill>
                  <a:srgbClr val="001F5F"/>
                </a:solidFill>
                <a:latin typeface="Arial"/>
                <a:cs typeface="Arial"/>
              </a:rPr>
              <a:t>образовательные 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организации; 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реализация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комплекса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мер, 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направленного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на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развитие функциональной  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грамотности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школьников; 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развитие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системы </a:t>
            </a:r>
            <a:r>
              <a:rPr sz="1800" spc="-15" dirty="0">
                <a:solidFill>
                  <a:srgbClr val="001F5F"/>
                </a:solidFill>
                <a:latin typeface="Arial"/>
                <a:cs typeface="Arial"/>
              </a:rPr>
              <a:t>технического 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творчества  обучающихся;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реализация мер, 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направленных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на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развитие системы</a:t>
            </a:r>
            <a:r>
              <a:rPr sz="1800" spc="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СПО.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01F5F"/>
              </a:buClr>
              <a:buFont typeface="Arial"/>
              <a:buAutoNum type="arabicPeriod" startAt="2"/>
            </a:pPr>
            <a:endParaRPr sz="2750">
              <a:latin typeface="Arial"/>
              <a:cs typeface="Arial"/>
            </a:endParaRPr>
          </a:p>
          <a:p>
            <a:pPr marL="12700" marR="5715" algn="just">
              <a:lnSpc>
                <a:spcPts val="1939"/>
              </a:lnSpc>
              <a:buAutoNum type="arabicPeriod" startAt="2"/>
              <a:tabLst>
                <a:tab pos="305435" algn="l"/>
              </a:tabLst>
            </a:pP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Опыт и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перспективы межрегиональной кооперации: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Самарская </a:t>
            </a:r>
            <a:r>
              <a:rPr sz="1800" spc="-20" dirty="0">
                <a:solidFill>
                  <a:srgbClr val="001F5F"/>
                </a:solidFill>
                <a:latin typeface="Arial"/>
                <a:cs typeface="Arial"/>
              </a:rPr>
              <a:t>область  </a:t>
            </a:r>
            <a:r>
              <a:rPr sz="1800" spc="-15" dirty="0">
                <a:solidFill>
                  <a:srgbClr val="001F5F"/>
                </a:solidFill>
                <a:latin typeface="Arial"/>
                <a:cs typeface="Arial"/>
              </a:rPr>
              <a:t>неоднократно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становилась 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стажировочной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площадкой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для 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реализации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в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сфере  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образования </a:t>
            </a:r>
            <a:r>
              <a:rPr sz="1800" spc="-20" dirty="0">
                <a:solidFill>
                  <a:srgbClr val="001F5F"/>
                </a:solidFill>
                <a:latin typeface="Arial"/>
                <a:cs typeface="Arial"/>
              </a:rPr>
              <a:t>(переход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на 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государственную </a:t>
            </a:r>
            <a:r>
              <a:rPr sz="1800" spc="-20" dirty="0">
                <a:solidFill>
                  <a:srgbClr val="001F5F"/>
                </a:solidFill>
                <a:latin typeface="Arial"/>
                <a:cs typeface="Arial"/>
              </a:rPr>
              <a:t>модель 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управления,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в рамках  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Федеральной </a:t>
            </a:r>
            <a:r>
              <a:rPr sz="1800" spc="-20" dirty="0">
                <a:solidFill>
                  <a:srgbClr val="001F5F"/>
                </a:solidFill>
                <a:latin typeface="Arial"/>
                <a:cs typeface="Arial"/>
              </a:rPr>
              <a:t>целевой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программы 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развития </a:t>
            </a:r>
            <a:r>
              <a:rPr sz="1800" spc="-15" dirty="0">
                <a:solidFill>
                  <a:srgbClr val="001F5F"/>
                </a:solidFill>
                <a:latin typeface="Arial"/>
                <a:cs typeface="Arial"/>
              </a:rPr>
              <a:t>образования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800" spc="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35" dirty="0">
                <a:solidFill>
                  <a:srgbClr val="001F5F"/>
                </a:solidFill>
                <a:latin typeface="Arial"/>
                <a:cs typeface="Arial"/>
              </a:rPr>
              <a:t>т.д.).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00">
              <a:latin typeface="Arial"/>
              <a:cs typeface="Arial"/>
            </a:endParaRPr>
          </a:p>
          <a:p>
            <a:pPr marR="295910" algn="r">
              <a:lnSpc>
                <a:spcPct val="100000"/>
              </a:lnSpc>
            </a:pPr>
            <a:r>
              <a:rPr sz="1400" dirty="0">
                <a:solidFill>
                  <a:srgbClr val="00AFEF"/>
                </a:solidFill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1005" marR="5080" indent="-40894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Региональные </a:t>
            </a:r>
            <a:r>
              <a:rPr spc="-15" dirty="0"/>
              <a:t>особенности </a:t>
            </a:r>
            <a:r>
              <a:rPr spc="-10" dirty="0"/>
              <a:t>реализации  нацпроектов </a:t>
            </a:r>
            <a:r>
              <a:rPr dirty="0"/>
              <a:t>в </a:t>
            </a:r>
            <a:r>
              <a:rPr spc="-15" dirty="0"/>
              <a:t>сфере</a:t>
            </a:r>
            <a:r>
              <a:rPr spc="20" dirty="0"/>
              <a:t> </a:t>
            </a:r>
            <a:r>
              <a:rPr spc="-10" dirty="0"/>
              <a:t>образования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2142" y="6219850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00AFEF"/>
                </a:solidFill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45360" y="132079"/>
            <a:ext cx="52489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8855" marR="5080" indent="-98679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Перечень </a:t>
            </a:r>
            <a:r>
              <a:rPr spc="-5" dirty="0"/>
              <a:t>региональных </a:t>
            </a:r>
            <a:r>
              <a:rPr spc="-10" dirty="0"/>
              <a:t>проектов  </a:t>
            </a:r>
            <a:r>
              <a:rPr dirty="0">
                <a:solidFill>
                  <a:srgbClr val="FF0000"/>
                </a:solidFill>
              </a:rPr>
              <a:t>в </a:t>
            </a:r>
            <a:r>
              <a:rPr spc="-10" dirty="0">
                <a:solidFill>
                  <a:srgbClr val="FF0000"/>
                </a:solidFill>
              </a:rPr>
              <a:t>Самарской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области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63334" y="1523746"/>
          <a:ext cx="8855710" cy="3924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7575"/>
                <a:gridCol w="1536700"/>
                <a:gridCol w="1383029"/>
                <a:gridCol w="1229359"/>
                <a:gridCol w="1229359"/>
              </a:tblGrid>
              <a:tr h="264704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64"/>
                        </a:lnSpc>
                        <a:spcBef>
                          <a:spcPts val="315"/>
                        </a:spcBef>
                      </a:pPr>
                      <a:r>
                        <a:rPr sz="1400" b="1" spc="-20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Кол-во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400" b="1" spc="-2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т.ч.</a:t>
                      </a:r>
                      <a:r>
                        <a:rPr sz="1400" b="1" spc="-5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кол-во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664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400" b="1" spc="-2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т.ч.</a:t>
                      </a:r>
                      <a:r>
                        <a:rPr sz="1400" b="1" spc="-70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кол-во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664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План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133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580"/>
                        </a:lnSpc>
                      </a:pPr>
                      <a:r>
                        <a:rPr sz="1400" b="1" spc="-10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объявленных</a:t>
                      </a:r>
                      <a:r>
                        <a:rPr sz="1400" b="1" spc="-2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80"/>
                        </a:lnSpc>
                      </a:pPr>
                      <a:r>
                        <a:rPr sz="1400" b="1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участий</a:t>
                      </a:r>
                      <a:r>
                        <a:rPr sz="1400" b="1" spc="-3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b="1" spc="-10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побед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580"/>
                        </a:lnSpc>
                      </a:pPr>
                      <a:r>
                        <a:rPr sz="1400" b="1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участия</a:t>
                      </a:r>
                      <a:r>
                        <a:rPr sz="1400" b="1" spc="-3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133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80"/>
                        </a:lnSpc>
                      </a:pPr>
                      <a:r>
                        <a:rPr sz="1400" b="1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2018</a:t>
                      </a:r>
                      <a:r>
                        <a:rPr sz="1400" b="1" spc="-4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0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году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b="1" spc="-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конкурсах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b="1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2019</a:t>
                      </a:r>
                      <a:r>
                        <a:rPr sz="1400" b="1" spc="-50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0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году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534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95"/>
                        </a:lnSpc>
                      </a:pPr>
                      <a:r>
                        <a:rPr sz="1400" b="1" spc="-10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конкурсов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595"/>
                        </a:lnSpc>
                      </a:pPr>
                      <a:r>
                        <a:rPr sz="1400" b="1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(не</a:t>
                      </a:r>
                      <a:r>
                        <a:rPr sz="1400" b="1" spc="-20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менее)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500" b="1" i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Современная</a:t>
                      </a:r>
                      <a:r>
                        <a:rPr sz="1500" b="1" i="1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i="1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школа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500" b="1" i="1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Успех </a:t>
                      </a:r>
                      <a:r>
                        <a:rPr sz="1500" b="1" i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каждого</a:t>
                      </a:r>
                      <a:r>
                        <a:rPr sz="1500" b="1" i="1" spc="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i="1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ребёнка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500" b="1" i="1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Цифровая </a:t>
                      </a:r>
                      <a:r>
                        <a:rPr sz="1500" b="1" i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образовательная </a:t>
                      </a:r>
                      <a:r>
                        <a:rPr sz="1500" b="1" i="1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среда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500" b="1" i="1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Молодые</a:t>
                      </a:r>
                      <a:r>
                        <a:rPr sz="1500" b="1" i="1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i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профессионалы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500" b="1" i="1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Социальная активность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500" b="1" i="1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Учитель будущего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500" b="1" i="1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Поддержка </a:t>
                      </a:r>
                      <a:r>
                        <a:rPr sz="1500" b="1" i="1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семей, </a:t>
                      </a:r>
                      <a:r>
                        <a:rPr sz="1500" b="1" i="1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имеющих</a:t>
                      </a:r>
                      <a:r>
                        <a:rPr sz="1500" b="1" i="1" spc="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i="1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детей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1*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500" b="1" i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Новые </a:t>
                      </a:r>
                      <a:r>
                        <a:rPr sz="1500" b="1" i="1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возможности </a:t>
                      </a:r>
                      <a:r>
                        <a:rPr sz="1500" b="1" i="1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500" b="1" i="1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i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каждого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1*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535940" y="6301232"/>
            <a:ext cx="522795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Arial"/>
                <a:cs typeface="Arial"/>
              </a:rPr>
              <a:t>* в </a:t>
            </a:r>
            <a:r>
              <a:rPr sz="1400" b="1" spc="-15" dirty="0">
                <a:latin typeface="Arial"/>
                <a:cs typeface="Arial"/>
              </a:rPr>
              <a:t>случае </a:t>
            </a:r>
            <a:r>
              <a:rPr sz="1400" b="1" spc="-10" dirty="0">
                <a:latin typeface="Arial"/>
                <a:cs typeface="Arial"/>
              </a:rPr>
              <a:t>объявления </a:t>
            </a:r>
            <a:r>
              <a:rPr sz="1400" b="1" spc="-5" dirty="0">
                <a:latin typeface="Arial"/>
                <a:cs typeface="Arial"/>
              </a:rPr>
              <a:t>федеральных </a:t>
            </a:r>
            <a:r>
              <a:rPr sz="1400" b="1" spc="-10" dirty="0">
                <a:latin typeface="Arial"/>
                <a:cs typeface="Arial"/>
              </a:rPr>
              <a:t>конкурсных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отборов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72758" y="1238250"/>
          <a:ext cx="8861425" cy="5229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370"/>
                <a:gridCol w="4065270"/>
                <a:gridCol w="4356734"/>
              </a:tblGrid>
              <a:tr h="762000"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№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4769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п/п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Региональные</a:t>
                      </a:r>
                      <a:r>
                        <a:rPr sz="1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составляющие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федеральных </a:t>
                      </a:r>
                      <a:r>
                        <a:rPr sz="1600" b="1" spc="-15" dirty="0">
                          <a:latin typeface="Times New Roman"/>
                          <a:cs typeface="Times New Roman"/>
                        </a:rPr>
                        <a:t>проектов</a:t>
                      </a:r>
                      <a:r>
                        <a:rPr sz="16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нацпроектов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Наличие подписанных</a:t>
                      </a:r>
                      <a:r>
                        <a:rPr sz="1600" b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5" dirty="0">
                          <a:latin typeface="Times New Roman"/>
                          <a:cs typeface="Times New Roman"/>
                        </a:rPr>
                        <a:t>соглашений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5654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b="1" spc="-1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НП </a:t>
                      </a:r>
                      <a:r>
                        <a:rPr sz="1600" b="1" spc="-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Демография: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«Создание 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мест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6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детских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садах»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для детей 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от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месяцев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до 3</a:t>
                      </a:r>
                      <a:r>
                        <a:rPr sz="16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лет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Подписано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b="1" spc="-1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НП</a:t>
                      </a:r>
                      <a:r>
                        <a:rPr sz="1600" b="1" spc="1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Образование: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649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Современная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школа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Подписано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124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Успех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каждого</a:t>
                      </a:r>
                      <a:r>
                        <a:rPr sz="16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ребёнка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Подписано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Поддержка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семей,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имеющих</a:t>
                      </a:r>
                      <a:r>
                        <a:rPr sz="16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детей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Подписано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08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Цифровая образовательная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среда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Подписано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507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Учитель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будущего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Подписано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26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Молодые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профессионалы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Подписано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647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Социальная</a:t>
                      </a:r>
                      <a:r>
                        <a:rPr sz="1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активность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Подписано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412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Новые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возможности для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каждого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6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10" dirty="0">
                          <a:latin typeface="Times New Roman"/>
                          <a:cs typeface="Times New Roman"/>
                        </a:rPr>
                        <a:t>предусмотрено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600" i="1" spc="-25" dirty="0">
                          <a:latin typeface="Times New Roman"/>
                          <a:cs typeface="Times New Roman"/>
                        </a:rPr>
                        <a:t>со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стороны Министерства</a:t>
                      </a:r>
                      <a:r>
                        <a:rPr sz="1600" i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10" dirty="0">
                          <a:latin typeface="Times New Roman"/>
                          <a:cs typeface="Times New Roman"/>
                        </a:rPr>
                        <a:t>науки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597535" algn="ctr">
                        <a:lnSpc>
                          <a:spcPct val="100000"/>
                        </a:lnSpc>
                        <a:spcBef>
                          <a:spcPts val="290"/>
                        </a:spcBef>
                        <a:tabLst>
                          <a:tab pos="3442335" algn="l"/>
                        </a:tabLst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600" i="1" spc="-10" dirty="0">
                          <a:latin typeface="Times New Roman"/>
                          <a:cs typeface="Times New Roman"/>
                        </a:rPr>
                        <a:t>высшего</a:t>
                      </a:r>
                      <a:r>
                        <a:rPr sz="1600" i="1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10" dirty="0">
                          <a:latin typeface="Times New Roman"/>
                          <a:cs typeface="Times New Roman"/>
                        </a:rPr>
                        <a:t>образования</a:t>
                      </a:r>
                      <a:r>
                        <a:rPr sz="1600" i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35" dirty="0">
                          <a:latin typeface="Times New Roman"/>
                          <a:cs typeface="Times New Roman"/>
                        </a:rPr>
                        <a:t>РФ	</a:t>
                      </a:r>
                      <a:r>
                        <a:rPr sz="2100" baseline="-5952" dirty="0">
                          <a:solidFill>
                            <a:srgbClr val="00AFE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2100" baseline="-5952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79016" y="132079"/>
            <a:ext cx="61804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9065" marR="5080" indent="-139636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Заключение </a:t>
            </a:r>
            <a:r>
              <a:rPr spc="-5" dirty="0"/>
              <a:t>нефинансовых </a:t>
            </a:r>
            <a:r>
              <a:rPr spc="-15" dirty="0"/>
              <a:t>соглашений  </a:t>
            </a:r>
            <a:r>
              <a:rPr dirty="0"/>
              <a:t>в </a:t>
            </a:r>
            <a:r>
              <a:rPr spc="-5" dirty="0"/>
              <a:t>рамках</a:t>
            </a:r>
            <a:r>
              <a:rPr spc="-20" dirty="0"/>
              <a:t> </a:t>
            </a:r>
            <a:r>
              <a:rPr spc="-10" dirty="0"/>
              <a:t>нацпроектов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-6350" y="1203325"/>
          <a:ext cx="9163050" cy="5561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6075"/>
                <a:gridCol w="1242060"/>
                <a:gridCol w="3747770"/>
                <a:gridCol w="1522094"/>
                <a:gridCol w="2287270"/>
              </a:tblGrid>
              <a:tr h="911351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№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5244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п/п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Региональные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составляющие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Направления субсидирования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3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региональным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21005" marR="416559" algn="ctr">
                        <a:lnSpc>
                          <a:spcPct val="114599"/>
                        </a:lnSpc>
                        <a:spcBef>
                          <a:spcPts val="15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составляющим 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федеральных </a:t>
                      </a:r>
                      <a:r>
                        <a:rPr sz="1300" b="1" spc="-15" dirty="0">
                          <a:latin typeface="Times New Roman"/>
                          <a:cs typeface="Times New Roman"/>
                        </a:rPr>
                        <a:t>проектов  нацпроектов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b="1" spc="-15" dirty="0">
                          <a:latin typeface="Times New Roman"/>
                          <a:cs typeface="Times New Roman"/>
                        </a:rPr>
                        <a:t>Суммы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60350" marR="252729" algn="ctr">
                        <a:lnSpc>
                          <a:spcPct val="114999"/>
                        </a:lnSpc>
                        <a:spcBef>
                          <a:spcPts val="5"/>
                        </a:spcBef>
                      </a:pPr>
                      <a:r>
                        <a:rPr sz="1300" b="1" spc="-25" dirty="0"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1300" b="1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дер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ы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х 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субсидий,  млн.</a:t>
                      </a:r>
                      <a:r>
                        <a:rPr sz="13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руб.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Наличие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подписанных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101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300" b="1" spc="-15" dirty="0">
                          <a:latin typeface="Times New Roman"/>
                          <a:cs typeface="Times New Roman"/>
                        </a:rPr>
                        <a:t>финансовых</a:t>
                      </a:r>
                      <a:r>
                        <a:rPr sz="1300" b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соглашений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556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1.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НП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«Демография»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Создание 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мест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в детских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садах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для детей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от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1,5 до</a:t>
                      </a:r>
                      <a:r>
                        <a:rPr sz="13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3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лет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722,8859 (2020</a:t>
                      </a:r>
                      <a:r>
                        <a:rPr sz="13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5" dirty="0">
                          <a:latin typeface="Times New Roman"/>
                          <a:cs typeface="Times New Roman"/>
                        </a:rPr>
                        <a:t>г.)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721,1206 (2021</a:t>
                      </a:r>
                      <a:r>
                        <a:rPr sz="13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5" dirty="0">
                          <a:latin typeface="Times New Roman"/>
                          <a:cs typeface="Times New Roman"/>
                        </a:rPr>
                        <a:t>г.)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Подписано</a:t>
                      </a:r>
                      <a:r>
                        <a:rPr sz="13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04.02.2019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56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2.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Создание 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мест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в детских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садах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для детей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от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0 до</a:t>
                      </a:r>
                      <a:r>
                        <a:rPr sz="13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3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лет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585,837 (2019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5" dirty="0">
                          <a:latin typeface="Times New Roman"/>
                          <a:cs typeface="Times New Roman"/>
                        </a:rPr>
                        <a:t>г.)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Подписано</a:t>
                      </a:r>
                      <a:r>
                        <a:rPr sz="13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15.02.2019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35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3.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«Современная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школа»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Создание новых 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мест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образовательных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организациях </a:t>
                      </a:r>
                      <a:r>
                        <a:rPr sz="1300" i="1" spc="-10" dirty="0">
                          <a:latin typeface="Times New Roman"/>
                          <a:cs typeface="Times New Roman"/>
                        </a:rPr>
                        <a:t>(строительство </a:t>
                      </a:r>
                      <a:r>
                        <a:rPr sz="1300" i="1" spc="-5" dirty="0">
                          <a:latin typeface="Times New Roman"/>
                          <a:cs typeface="Times New Roman"/>
                        </a:rPr>
                        <a:t>2-ой </a:t>
                      </a:r>
                      <a:r>
                        <a:rPr sz="1300" i="1" spc="-25" dirty="0">
                          <a:latin typeface="Times New Roman"/>
                          <a:cs typeface="Times New Roman"/>
                        </a:rPr>
                        <a:t>школы</a:t>
                      </a:r>
                      <a:r>
                        <a:rPr sz="1300" i="1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i="1" spc="-5" dirty="0">
                          <a:latin typeface="Times New Roman"/>
                          <a:cs typeface="Times New Roman"/>
                        </a:rPr>
                        <a:t>в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300" i="1" spc="-15" dirty="0">
                          <a:latin typeface="Times New Roman"/>
                          <a:cs typeface="Times New Roman"/>
                        </a:rPr>
                        <a:t>«Южном</a:t>
                      </a:r>
                      <a:r>
                        <a:rPr sz="13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i="1" spc="-5" dirty="0">
                          <a:latin typeface="Times New Roman"/>
                          <a:cs typeface="Times New Roman"/>
                        </a:rPr>
                        <a:t>городе»)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311,4041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(2019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5" dirty="0">
                          <a:latin typeface="Times New Roman"/>
                          <a:cs typeface="Times New Roman"/>
                        </a:rPr>
                        <a:t>г.)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Подписано</a:t>
                      </a:r>
                      <a:r>
                        <a:rPr sz="13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10.02.2019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56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4.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Создание 45 центров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цифрового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3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гуманитарного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профилей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62,4564 (2019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5" dirty="0">
                          <a:latin typeface="Times New Roman"/>
                          <a:cs typeface="Times New Roman"/>
                        </a:rPr>
                        <a:t>г.)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Подписано</a:t>
                      </a:r>
                      <a:r>
                        <a:rPr sz="13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11.02.2019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56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5.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36766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b="1" spc="-35" dirty="0">
                          <a:latin typeface="Times New Roman"/>
                          <a:cs typeface="Times New Roman"/>
                        </a:rPr>
                        <a:t>«Успех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85115" marR="278130" indent="30480">
                        <a:lnSpc>
                          <a:spcPct val="114599"/>
                        </a:lnSpc>
                        <a:spcBef>
                          <a:spcPts val="10"/>
                        </a:spcBef>
                      </a:pPr>
                      <a:r>
                        <a:rPr sz="1300" b="1" spc="-15" dirty="0">
                          <a:latin typeface="Times New Roman"/>
                          <a:cs typeface="Times New Roman"/>
                        </a:rPr>
                        <a:t>каждого 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ребён</a:t>
                      </a:r>
                      <a:r>
                        <a:rPr sz="1300" b="1" spc="-3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а»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Создание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целевой модели</a:t>
                      </a:r>
                      <a:r>
                        <a:rPr sz="13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дополнительного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образования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детей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9,0657 (2019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5" dirty="0">
                          <a:latin typeface="Times New Roman"/>
                          <a:cs typeface="Times New Roman"/>
                        </a:rPr>
                        <a:t>г.)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Подписано</a:t>
                      </a:r>
                      <a:r>
                        <a:rPr sz="13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15.02.2019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58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6.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Обновление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МТБ в сельских</a:t>
                      </a:r>
                      <a:r>
                        <a:rPr sz="13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общеобразовательных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организациях для занятий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физической</a:t>
                      </a:r>
                      <a:r>
                        <a:rPr sz="13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25" dirty="0">
                          <a:latin typeface="Times New Roman"/>
                          <a:cs typeface="Times New Roman"/>
                        </a:rPr>
                        <a:t>культурой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5,2488 (2019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5" dirty="0">
                          <a:latin typeface="Times New Roman"/>
                          <a:cs typeface="Times New Roman"/>
                        </a:rPr>
                        <a:t>г.)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Подписано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11.02.2019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56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7.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Создание центра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дополнительного</a:t>
                      </a:r>
                      <a:r>
                        <a:rPr sz="13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образования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детей в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СамГТУ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7,2010 (2019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5" dirty="0">
                          <a:latin typeface="Times New Roman"/>
                          <a:cs typeface="Times New Roman"/>
                        </a:rPr>
                        <a:t>г.)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Подписано</a:t>
                      </a:r>
                      <a:r>
                        <a:rPr sz="13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28.02.2019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57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8.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«Социальная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4986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активность»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Создание регионального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ресурсного</a:t>
                      </a:r>
                      <a:r>
                        <a:rPr sz="13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центра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добровольчества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9,5210 (2019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5" dirty="0">
                          <a:latin typeface="Times New Roman"/>
                          <a:cs typeface="Times New Roman"/>
                        </a:rPr>
                        <a:t>г.)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Подписано</a:t>
                      </a:r>
                      <a:r>
                        <a:rPr sz="13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11.02.2019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3527">
                <a:tc gridSpan="3">
                  <a:txBody>
                    <a:bodyPr/>
                    <a:lstStyle/>
                    <a:p>
                      <a:pPr marR="3365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300" b="1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300" b="1" spc="-3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О: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2434,7405 млн.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руб.,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1910">
                        <a:lnSpc>
                          <a:spcPct val="100000"/>
                        </a:lnSpc>
                        <a:spcBef>
                          <a:spcPts val="140"/>
                        </a:spcBef>
                        <a:tabLst>
                          <a:tab pos="3178810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300" b="1" spc="-30" dirty="0">
                          <a:latin typeface="Times New Roman"/>
                          <a:cs typeface="Times New Roman"/>
                        </a:rPr>
                        <a:t>т.ч.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в 2019 </a:t>
                      </a:r>
                      <a:r>
                        <a:rPr sz="1300" b="1" spc="-25" dirty="0">
                          <a:latin typeface="Times New Roman"/>
                          <a:cs typeface="Times New Roman"/>
                        </a:rPr>
                        <a:t>году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– 990,734</a:t>
                      </a:r>
                      <a:r>
                        <a:rPr sz="1300" b="1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млн.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руб.,	</a:t>
                      </a:r>
                      <a:r>
                        <a:rPr sz="2100" baseline="19841" dirty="0">
                          <a:solidFill>
                            <a:srgbClr val="00AFEF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2100" baseline="19841">
                        <a:latin typeface="Arial"/>
                        <a:cs typeface="Arial"/>
                      </a:endParaRPr>
                    </a:p>
                    <a:p>
                      <a:pPr marL="4191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из 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них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по НП 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«Образование»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– 404,897 млн.</a:t>
                      </a:r>
                      <a:r>
                        <a:rPr sz="1300" b="1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руб.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55800" y="132079"/>
            <a:ext cx="58254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31900" marR="5080" indent="-121983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Заключение </a:t>
            </a:r>
            <a:r>
              <a:rPr spc="-5" dirty="0"/>
              <a:t>финансовых </a:t>
            </a:r>
            <a:r>
              <a:rPr spc="-15" dirty="0"/>
              <a:t>соглашений  </a:t>
            </a:r>
            <a:r>
              <a:rPr dirty="0"/>
              <a:t>в </a:t>
            </a:r>
            <a:r>
              <a:rPr spc="-5" dirty="0"/>
              <a:t>рамках</a:t>
            </a:r>
            <a:r>
              <a:rPr spc="-20" dirty="0"/>
              <a:t> </a:t>
            </a:r>
            <a:r>
              <a:rPr spc="-10" dirty="0"/>
              <a:t>нацпроектов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44475" y="1418208"/>
          <a:ext cx="8880475" cy="5231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1185"/>
                <a:gridCol w="1834514"/>
                <a:gridCol w="3148329"/>
                <a:gridCol w="1520190"/>
                <a:gridCol w="1766570"/>
              </a:tblGrid>
              <a:tr h="15072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58750" marR="151130" indent="39370">
                        <a:lnSpc>
                          <a:spcPct val="114700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№  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/п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Региональные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83845" marR="276225" algn="ctr">
                        <a:lnSpc>
                          <a:spcPct val="114999"/>
                        </a:lnSpc>
                        <a:spcBef>
                          <a:spcPts val="5"/>
                        </a:spcBef>
                      </a:pP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500" b="1" spc="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500" b="1" spc="-2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ля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ю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щ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ие  федеральных  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проектов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Направления субсидирования</a:t>
                      </a:r>
                      <a:r>
                        <a:rPr sz="15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по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53365" marR="245745" algn="ctr">
                        <a:lnSpc>
                          <a:spcPct val="114999"/>
                        </a:lnSpc>
                        <a:spcBef>
                          <a:spcPts val="5"/>
                        </a:spcBef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региональным</a:t>
                      </a:r>
                      <a:r>
                        <a:rPr sz="15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составляющим  федеральных 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проектов  нацпроектов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500" b="1" spc="-15" dirty="0">
                          <a:latin typeface="Times New Roman"/>
                          <a:cs typeface="Times New Roman"/>
                        </a:rPr>
                        <a:t>Планируемое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468630" marR="260350" indent="-201295">
                        <a:lnSpc>
                          <a:spcPct val="114700"/>
                        </a:lnSpc>
                        <a:spcBef>
                          <a:spcPts val="10"/>
                        </a:spcBef>
                      </a:pPr>
                      <a:r>
                        <a:rPr sz="1500" b="1" spc="-2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500" b="1" spc="-2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ли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500" b="1" spc="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500" b="1" spc="-1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о  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заявок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Плановый</a:t>
                      </a:r>
                      <a:r>
                        <a:rPr sz="15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объём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48895" marR="40005" indent="-3175" algn="ctr">
                        <a:lnSpc>
                          <a:spcPct val="114900"/>
                        </a:lnSpc>
                        <a:spcBef>
                          <a:spcPts val="5"/>
                        </a:spcBef>
                      </a:pP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запрашиваемых  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федеральных  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грантовых</a:t>
                      </a:r>
                      <a:r>
                        <a:rPr sz="15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средств,  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млн.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 руб.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19530"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1.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500" b="1" spc="-1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«Молодые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500" b="1" spc="-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профессионалы»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Развитие МТБ</a:t>
                      </a:r>
                      <a:r>
                        <a:rPr sz="15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учебно-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82575" marR="276225" algn="ctr">
                        <a:lnSpc>
                          <a:spcPct val="114700"/>
                        </a:lnSpc>
                        <a:spcBef>
                          <a:spcPts val="15"/>
                        </a:spcBef>
                      </a:pP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производственных лабораторий 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учреждений</a:t>
                      </a:r>
                      <a:r>
                        <a:rPr sz="15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СПО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11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500" spc="-6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250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77340"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500" spc="5" dirty="0">
                          <a:latin typeface="Times New Roman"/>
                          <a:cs typeface="Times New Roman"/>
                        </a:rPr>
                        <a:t>2.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500" b="1" spc="-3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«Успех </a:t>
                      </a:r>
                      <a:r>
                        <a:rPr sz="1500" b="1" spc="-1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каждого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500" b="1" spc="-1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ребёнка»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Создание</a:t>
                      </a:r>
                      <a:r>
                        <a:rPr sz="15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научно-учебных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лабораторий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на базе</a:t>
                      </a:r>
                      <a:r>
                        <a:rPr sz="15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сельских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общеобразовательных</a:t>
                      </a:r>
                      <a:r>
                        <a:rPr sz="15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организаций,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23825" marR="116839" algn="ctr">
                        <a:lnSpc>
                          <a:spcPct val="114799"/>
                        </a:lnSpc>
                        <a:spcBef>
                          <a:spcPts val="5"/>
                        </a:spcBef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осуществляющих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взаимодействие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с 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аграрными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университетами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500" spc="5" dirty="0">
                          <a:latin typeface="Times New Roman"/>
                          <a:cs typeface="Times New Roman"/>
                        </a:rPr>
                        <a:t>12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14361"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500" spc="5" dirty="0">
                          <a:latin typeface="Times New Roman"/>
                          <a:cs typeface="Times New Roman"/>
                        </a:rPr>
                        <a:t>3.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Реализация инновационных</a:t>
                      </a:r>
                      <a:r>
                        <a:rPr sz="15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проектов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45415" marR="139700" algn="ctr">
                        <a:lnSpc>
                          <a:spcPct val="114999"/>
                        </a:lnSpc>
                        <a:spcBef>
                          <a:spcPts val="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лучших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практик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по различным 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направленностям дополнительного  образования</a:t>
                      </a:r>
                      <a:r>
                        <a:rPr sz="15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детей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0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38989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solidFill>
                            <a:srgbClr val="00AFEF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8042" y="132079"/>
            <a:ext cx="69437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2465" marR="5080" indent="-6604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Работа </a:t>
            </a:r>
            <a:r>
              <a:rPr dirty="0"/>
              <a:t>над </a:t>
            </a:r>
            <a:r>
              <a:rPr spc="-20" dirty="0"/>
              <a:t>получением </a:t>
            </a:r>
            <a:r>
              <a:rPr spc="-5" dirty="0"/>
              <a:t>финансовых </a:t>
            </a:r>
            <a:r>
              <a:rPr spc="-10" dirty="0"/>
              <a:t>грантов  </a:t>
            </a:r>
            <a:r>
              <a:rPr dirty="0"/>
              <a:t>в </a:t>
            </a:r>
            <a:r>
              <a:rPr spc="-5" dirty="0"/>
              <a:t>рамках нацпроекта</a:t>
            </a:r>
            <a:r>
              <a:rPr spc="-10" dirty="0"/>
              <a:t> «Образование»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14842" y="6249441"/>
            <a:ext cx="99695" cy="199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50"/>
              </a:lnSpc>
            </a:pPr>
            <a:r>
              <a:rPr sz="1400" dirty="0">
                <a:solidFill>
                  <a:srgbClr val="00AFEF"/>
                </a:solidFill>
                <a:latin typeface="Arial"/>
                <a:cs typeface="Arial"/>
              </a:rPr>
              <a:t>9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2050" y="132079"/>
            <a:ext cx="68135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Декомпозированные </a:t>
            </a:r>
            <a:r>
              <a:rPr spc="-10" dirty="0"/>
              <a:t>показатели</a:t>
            </a:r>
            <a:r>
              <a:rPr spc="80" dirty="0"/>
              <a:t> </a:t>
            </a:r>
            <a:r>
              <a:rPr spc="-5" dirty="0"/>
              <a:t>нацпроекта</a:t>
            </a:r>
          </a:p>
          <a:p>
            <a:pPr marL="1905" algn="ctr">
              <a:lnSpc>
                <a:spcPct val="100000"/>
              </a:lnSpc>
            </a:pPr>
            <a:r>
              <a:rPr spc="-10" dirty="0"/>
              <a:t>«Образование»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007870" y="1017778"/>
            <a:ext cx="4542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rlito"/>
                <a:cs typeface="Carlito"/>
              </a:rPr>
              <a:t>Региональный проект «Современная</a:t>
            </a:r>
            <a:r>
              <a:rPr sz="1800" b="1" spc="-60" dirty="0">
                <a:latin typeface="Carlito"/>
                <a:cs typeface="Carlito"/>
              </a:rPr>
              <a:t> </a:t>
            </a:r>
            <a:r>
              <a:rPr sz="1800" b="1" spc="-15" dirty="0">
                <a:latin typeface="Carlito"/>
                <a:cs typeface="Carlito"/>
              </a:rPr>
              <a:t>школа»</a:t>
            </a:r>
            <a:endParaRPr sz="1800">
              <a:latin typeface="Carlito"/>
              <a:cs typeface="Carlito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9303" y="1303274"/>
          <a:ext cx="8975090" cy="9975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69784"/>
                <a:gridCol w="1786254"/>
              </a:tblGrid>
              <a:tr h="984885">
                <a:tc>
                  <a:txBody>
                    <a:bodyPr/>
                    <a:lstStyle/>
                    <a:p>
                      <a:pPr marL="68580" marR="43053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40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Число общеобразовательных организаций, расположенных в сельской  местности и малых </a:t>
                      </a:r>
                      <a:r>
                        <a:rPr sz="1400" spc="-5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городах, </a:t>
                      </a:r>
                      <a:r>
                        <a:rPr sz="140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в которых </a:t>
                      </a:r>
                      <a:r>
                        <a:rPr sz="1400" spc="-5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созданы </a:t>
                      </a:r>
                      <a:r>
                        <a:rPr sz="140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условия, в </a:t>
                      </a:r>
                      <a:r>
                        <a:rPr sz="1400" spc="-5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том числе  </a:t>
                      </a:r>
                      <a:r>
                        <a:rPr sz="140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проведены </a:t>
                      </a:r>
                      <a:r>
                        <a:rPr sz="1400" spc="-5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ремонтные работы </a:t>
                      </a:r>
                      <a:r>
                        <a:rPr sz="140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в помещениях, для </a:t>
                      </a:r>
                      <a:r>
                        <a:rPr sz="1400" spc="-5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размещения центров  цифрового </a:t>
                      </a:r>
                      <a:r>
                        <a:rPr sz="140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и гуманитарного</a:t>
                      </a:r>
                      <a:r>
                        <a:rPr sz="1400" spc="-55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профилей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66040" indent="-127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В 2019 году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45 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центров</a:t>
                      </a:r>
                      <a:r>
                        <a:rPr sz="1600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только  в 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сельских 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районах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ADA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936495" y="2447366"/>
            <a:ext cx="483362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rlito"/>
                <a:cs typeface="Carlito"/>
              </a:rPr>
              <a:t>Региональный проект </a:t>
            </a:r>
            <a:r>
              <a:rPr sz="1800" b="1" spc="-25" dirty="0">
                <a:latin typeface="Carlito"/>
                <a:cs typeface="Carlito"/>
              </a:rPr>
              <a:t>«Успех </a:t>
            </a:r>
            <a:r>
              <a:rPr sz="1800" b="1" spc="-10" dirty="0">
                <a:latin typeface="Carlito"/>
                <a:cs typeface="Carlito"/>
              </a:rPr>
              <a:t>каждого</a:t>
            </a:r>
            <a:r>
              <a:rPr sz="1800" b="1" spc="-15" dirty="0">
                <a:latin typeface="Carlito"/>
                <a:cs typeface="Carlito"/>
              </a:rPr>
              <a:t> </a:t>
            </a:r>
            <a:r>
              <a:rPr sz="1800" b="1" spc="-5" dirty="0">
                <a:latin typeface="Carlito"/>
                <a:cs typeface="Carlito"/>
              </a:rPr>
              <a:t>ребёнка»</a:t>
            </a:r>
            <a:endParaRPr sz="1800">
              <a:latin typeface="Carlito"/>
              <a:cs typeface="Carlito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5055" y="2810764"/>
          <a:ext cx="8975090" cy="17291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2640"/>
                <a:gridCol w="5613400"/>
              </a:tblGrid>
              <a:tr h="17164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67945" marR="819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Охват </a:t>
                      </a:r>
                      <a:r>
                        <a:rPr sz="140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детей в возрасте от 5 до</a:t>
                      </a:r>
                      <a:r>
                        <a:rPr sz="1400" spc="-105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40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18  лет</a:t>
                      </a:r>
                      <a:r>
                        <a:rPr sz="1400" spc="-5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40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дополнительным</a:t>
                      </a:r>
                      <a:endParaRPr sz="1400">
                        <a:latin typeface="Verdana"/>
                        <a:cs typeface="Verdan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образованием </a:t>
                      </a:r>
                      <a:r>
                        <a:rPr sz="1400" spc="-5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(с</a:t>
                      </a:r>
                      <a:r>
                        <a:rPr sz="1400" spc="-45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40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учётом</a:t>
                      </a:r>
                      <a:endParaRPr sz="1400">
                        <a:latin typeface="Verdana"/>
                        <a:cs typeface="Verdan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муниципальных</a:t>
                      </a:r>
                      <a:r>
                        <a:rPr sz="1400" spc="-65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40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учреждений</a:t>
                      </a:r>
                      <a:endParaRPr sz="1400">
                        <a:latin typeface="Verdana"/>
                        <a:cs typeface="Verdan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дополнительного</a:t>
                      </a:r>
                      <a:r>
                        <a:rPr sz="1400" spc="-5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40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образования)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marR="7620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Значения по итогам 2019-2020 годов должны быть  не 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ниже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значения на</a:t>
                      </a:r>
                      <a:r>
                        <a:rPr sz="1600" spc="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01.01.2019.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Значения в 2021-2024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годах: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360680" indent="-361315">
                        <a:lnSpc>
                          <a:spcPct val="100000"/>
                        </a:lnSpc>
                        <a:buChar char="-"/>
                        <a:tabLst>
                          <a:tab pos="361315" algn="l"/>
                        </a:tabLst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для МО, имеющих охват 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ниже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80%,</a:t>
                      </a:r>
                      <a:r>
                        <a:rPr sz="1600" spc="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ежегодный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рост на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0,5%;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393700" marR="223520" indent="-393700">
                        <a:lnSpc>
                          <a:spcPct val="100000"/>
                        </a:lnSpc>
                        <a:buChar char="-"/>
                        <a:tabLst>
                          <a:tab pos="393700" algn="l"/>
                        </a:tabLst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для МО, имеющих охват 80% и выше, не 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ниже 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значения на</a:t>
                      </a:r>
                      <a:r>
                        <a:rPr sz="1600" spc="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01.01.2019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ADA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1864867" y="4661992"/>
            <a:ext cx="48647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rlito"/>
                <a:cs typeface="Carlito"/>
              </a:rPr>
              <a:t>Региональный проект </a:t>
            </a:r>
            <a:r>
              <a:rPr sz="1800" b="1" dirty="0">
                <a:latin typeface="Carlito"/>
                <a:cs typeface="Carlito"/>
              </a:rPr>
              <a:t>«Социальная</a:t>
            </a:r>
            <a:r>
              <a:rPr sz="1800" b="1" spc="-15" dirty="0">
                <a:latin typeface="Carlito"/>
                <a:cs typeface="Carlito"/>
              </a:rPr>
              <a:t> </a:t>
            </a:r>
            <a:r>
              <a:rPr sz="1800" b="1" spc="-5" dirty="0">
                <a:latin typeface="Carlito"/>
                <a:cs typeface="Carlito"/>
              </a:rPr>
              <a:t>активность»</a:t>
            </a:r>
            <a:endParaRPr sz="1800">
              <a:latin typeface="Carlito"/>
              <a:cs typeface="Carlito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39305" y="5028184"/>
          <a:ext cx="9046210" cy="1657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4830"/>
                <a:gridCol w="717550"/>
                <a:gridCol w="786129"/>
                <a:gridCol w="786129"/>
                <a:gridCol w="857884"/>
                <a:gridCol w="786765"/>
                <a:gridCol w="741045"/>
              </a:tblGrid>
              <a:tr h="281940">
                <a:tc rowSpan="2"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380"/>
                        </a:spcBef>
                      </a:pPr>
                      <a:r>
                        <a:rPr sz="1400" b="1" dirty="0">
                          <a:latin typeface="Verdana"/>
                          <a:cs typeface="Verdana"/>
                        </a:rPr>
                        <a:t>Наименование</a:t>
                      </a:r>
                      <a:r>
                        <a:rPr sz="1400" b="1" spc="-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показателя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1752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Период</a:t>
                      </a:r>
                      <a:r>
                        <a:rPr sz="1400" b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-5" dirty="0">
                          <a:latin typeface="Verdana"/>
                          <a:cs typeface="Verdana"/>
                        </a:rPr>
                        <a:t>(год)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19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52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2019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2020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2021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Verdana"/>
                          <a:cs typeface="Verdana"/>
                        </a:rPr>
                        <a:t>2022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2023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2024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671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Доля </a:t>
                      </a:r>
                      <a:r>
                        <a:rPr sz="1400" spc="-5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граждан, </a:t>
                      </a:r>
                      <a:r>
                        <a:rPr sz="140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вовлеченных</a:t>
                      </a:r>
                      <a:r>
                        <a:rPr sz="1400" spc="-9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40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в</a:t>
                      </a:r>
                      <a:endParaRPr sz="1400">
                        <a:latin typeface="Verdana"/>
                        <a:cs typeface="Verdana"/>
                      </a:endParaRPr>
                    </a:p>
                    <a:p>
                      <a:pPr marL="68580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добровольческую деятельность,</a:t>
                      </a:r>
                      <a:r>
                        <a:rPr sz="1400" spc="-6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40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%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600" dirty="0">
                          <a:latin typeface="Verdana"/>
                          <a:cs typeface="Verdana"/>
                        </a:rPr>
                        <a:t>14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600" dirty="0">
                          <a:latin typeface="Verdana"/>
                          <a:cs typeface="Verdana"/>
                        </a:rPr>
                        <a:t>16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600" dirty="0">
                          <a:latin typeface="Verdana"/>
                          <a:cs typeface="Verdana"/>
                        </a:rPr>
                        <a:t>17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ADA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600" dirty="0">
                          <a:latin typeface="Verdana"/>
                          <a:cs typeface="Verdana"/>
                        </a:rPr>
                        <a:t>18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600" dirty="0">
                          <a:latin typeface="Verdana"/>
                          <a:cs typeface="Verdana"/>
                        </a:rPr>
                        <a:t>19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ADA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600" dirty="0">
                          <a:latin typeface="Verdana"/>
                          <a:cs typeface="Verdana"/>
                        </a:rPr>
                        <a:t>20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ADA"/>
                    </a:solidFill>
                  </a:tcPr>
                </a:tc>
              </a:tr>
              <a:tr h="654367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Доля молодежи, задействованной</a:t>
                      </a:r>
                      <a:r>
                        <a:rPr sz="1400" spc="-6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40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в</a:t>
                      </a:r>
                      <a:endParaRPr sz="1400">
                        <a:latin typeface="Verdana"/>
                        <a:cs typeface="Verdana"/>
                      </a:endParaRPr>
                    </a:p>
                    <a:p>
                      <a:pPr marL="68580" marR="83820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мероприятиях </a:t>
                      </a:r>
                      <a:r>
                        <a:rPr sz="140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по вовлечению в творческую  деятельность, от общего </a:t>
                      </a:r>
                      <a:r>
                        <a:rPr sz="1400" spc="-5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числа </a:t>
                      </a:r>
                      <a:r>
                        <a:rPr sz="140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молодежи,</a:t>
                      </a:r>
                      <a:r>
                        <a:rPr sz="1400" spc="-9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400" dirty="0">
                          <a:solidFill>
                            <a:srgbClr val="C00000"/>
                          </a:solidFill>
                          <a:latin typeface="Verdana"/>
                          <a:cs typeface="Verdana"/>
                        </a:rPr>
                        <a:t>%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60"/>
                        </a:spcBef>
                      </a:pPr>
                      <a:r>
                        <a:rPr sz="1600" dirty="0">
                          <a:latin typeface="Verdana"/>
                          <a:cs typeface="Verdana"/>
                        </a:rPr>
                        <a:t>30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2108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60"/>
                        </a:spcBef>
                      </a:pPr>
                      <a:r>
                        <a:rPr sz="1600" dirty="0">
                          <a:latin typeface="Verdana"/>
                          <a:cs typeface="Verdana"/>
                        </a:rPr>
                        <a:t>33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2108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60"/>
                        </a:spcBef>
                      </a:pPr>
                      <a:r>
                        <a:rPr sz="1600" dirty="0">
                          <a:latin typeface="Verdana"/>
                          <a:cs typeface="Verdana"/>
                        </a:rPr>
                        <a:t>36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2108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ADA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660"/>
                        </a:spcBef>
                      </a:pPr>
                      <a:r>
                        <a:rPr sz="1600" dirty="0">
                          <a:latin typeface="Verdana"/>
                          <a:cs typeface="Verdana"/>
                        </a:rPr>
                        <a:t>39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2108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60"/>
                        </a:spcBef>
                      </a:pPr>
                      <a:r>
                        <a:rPr sz="1600" dirty="0">
                          <a:latin typeface="Verdana"/>
                          <a:cs typeface="Verdana"/>
                        </a:rPr>
                        <a:t>42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2108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ADA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660"/>
                        </a:spcBef>
                      </a:pPr>
                      <a:r>
                        <a:rPr sz="1600" dirty="0">
                          <a:latin typeface="Verdana"/>
                          <a:cs typeface="Verdana"/>
                        </a:rPr>
                        <a:t>45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2108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A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1083</Words>
  <Application>Microsoft Office PowerPoint</Application>
  <PresentationFormat>Экран (4:3)</PresentationFormat>
  <Paragraphs>319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Carlito</vt:lpstr>
      <vt:lpstr>Times New Roman</vt:lpstr>
      <vt:lpstr>Verdana</vt:lpstr>
      <vt:lpstr>Office Theme</vt:lpstr>
      <vt:lpstr>Основные цели и промежуточные  результаты реализации в  Самарской области национальных  проектов в сфере образования</vt:lpstr>
      <vt:lpstr>Актуальные характеристики системы образования  в Самарской области</vt:lpstr>
      <vt:lpstr>Финансирование отрасли «Образование»</vt:lpstr>
      <vt:lpstr>Региональные особенности реализации  нацпроектов в сфере образования</vt:lpstr>
      <vt:lpstr>Перечень региональных проектов  в Самарской области</vt:lpstr>
      <vt:lpstr>Заключение нефинансовых соглашений  в рамках нацпроектов</vt:lpstr>
      <vt:lpstr>Заключение финансовых соглашений  в рамках нацпроектов</vt:lpstr>
      <vt:lpstr>Работа над получением финансовых грантов  в рамках нацпроекта «Образование»</vt:lpstr>
      <vt:lpstr>Декомпозированные показатели нацпроекта «Образование»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регионального проекта основных параметров реализации национального проекта «Образование» в /наименование субъекта РФ/</dc:title>
  <dc:creator>user</dc:creator>
  <cp:lastModifiedBy>Home-PC</cp:lastModifiedBy>
  <cp:revision>1</cp:revision>
  <dcterms:created xsi:type="dcterms:W3CDTF">2020-01-24T14:40:30Z</dcterms:created>
  <dcterms:modified xsi:type="dcterms:W3CDTF">2020-01-24T14:41:43Z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2019-03-28T00:00:00Z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2020-01-24T00:00:00Z</vt:filetime>
  </property>
</Properties>
</file>